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02"/>
  </p:notesMasterIdLst>
  <p:handoutMasterIdLst>
    <p:handoutMasterId r:id="rId103"/>
  </p:handoutMasterIdLst>
  <p:sldIdLst>
    <p:sldId id="258" r:id="rId6"/>
    <p:sldId id="269" r:id="rId7"/>
    <p:sldId id="364" r:id="rId8"/>
    <p:sldId id="316" r:id="rId9"/>
    <p:sldId id="260" r:id="rId10"/>
    <p:sldId id="302" r:id="rId11"/>
    <p:sldId id="327" r:id="rId12"/>
    <p:sldId id="326" r:id="rId13"/>
    <p:sldId id="270" r:id="rId14"/>
    <p:sldId id="279" r:id="rId15"/>
    <p:sldId id="277" r:id="rId16"/>
    <p:sldId id="278" r:id="rId17"/>
    <p:sldId id="280" r:id="rId18"/>
    <p:sldId id="303" r:id="rId19"/>
    <p:sldId id="319" r:id="rId20"/>
    <p:sldId id="274" r:id="rId21"/>
    <p:sldId id="282" r:id="rId22"/>
    <p:sldId id="275" r:id="rId23"/>
    <p:sldId id="276" r:id="rId24"/>
    <p:sldId id="313" r:id="rId25"/>
    <p:sldId id="305" r:id="rId26"/>
    <p:sldId id="306" r:id="rId27"/>
    <p:sldId id="307" r:id="rId28"/>
    <p:sldId id="308" r:id="rId29"/>
    <p:sldId id="369" r:id="rId30"/>
    <p:sldId id="368" r:id="rId31"/>
    <p:sldId id="370" r:id="rId32"/>
    <p:sldId id="372" r:id="rId33"/>
    <p:sldId id="371" r:id="rId34"/>
    <p:sldId id="373" r:id="rId35"/>
    <p:sldId id="309" r:id="rId36"/>
    <p:sldId id="310" r:id="rId37"/>
    <p:sldId id="311" r:id="rId38"/>
    <p:sldId id="312" r:id="rId39"/>
    <p:sldId id="304" r:id="rId40"/>
    <p:sldId id="315" r:id="rId41"/>
    <p:sldId id="317" r:id="rId42"/>
    <p:sldId id="263" r:id="rId43"/>
    <p:sldId id="262" r:id="rId44"/>
    <p:sldId id="272" r:id="rId45"/>
    <p:sldId id="273" r:id="rId46"/>
    <p:sldId id="267" r:id="rId47"/>
    <p:sldId id="295" r:id="rId48"/>
    <p:sldId id="365" r:id="rId49"/>
    <p:sldId id="296" r:id="rId50"/>
    <p:sldId id="297" r:id="rId51"/>
    <p:sldId id="264" r:id="rId52"/>
    <p:sldId id="298" r:id="rId53"/>
    <p:sldId id="363" r:id="rId54"/>
    <p:sldId id="281" r:id="rId55"/>
    <p:sldId id="318" r:id="rId56"/>
    <p:sldId id="329" r:id="rId57"/>
    <p:sldId id="285" r:id="rId58"/>
    <p:sldId id="330" r:id="rId59"/>
    <p:sldId id="332" r:id="rId60"/>
    <p:sldId id="286" r:id="rId61"/>
    <p:sldId id="334" r:id="rId62"/>
    <p:sldId id="333" r:id="rId63"/>
    <p:sldId id="287" r:id="rId64"/>
    <p:sldId id="337" r:id="rId65"/>
    <p:sldId id="338" r:id="rId66"/>
    <p:sldId id="339" r:id="rId67"/>
    <p:sldId id="292" r:id="rId68"/>
    <p:sldId id="340" r:id="rId69"/>
    <p:sldId id="341" r:id="rId70"/>
    <p:sldId id="342" r:id="rId71"/>
    <p:sldId id="299" r:id="rId72"/>
    <p:sldId id="300" r:id="rId73"/>
    <p:sldId id="344" r:id="rId74"/>
    <p:sldId id="291" r:id="rId75"/>
    <p:sldId id="345" r:id="rId76"/>
    <p:sldId id="346" r:id="rId77"/>
    <p:sldId id="347" r:id="rId78"/>
    <p:sldId id="359" r:id="rId79"/>
    <p:sldId id="361" r:id="rId80"/>
    <p:sldId id="360" r:id="rId81"/>
    <p:sldId id="362" r:id="rId82"/>
    <p:sldId id="321" r:id="rId83"/>
    <p:sldId id="366" r:id="rId84"/>
    <p:sldId id="348" r:id="rId85"/>
    <p:sldId id="367" r:id="rId86"/>
    <p:sldId id="343" r:id="rId87"/>
    <p:sldId id="353" r:id="rId88"/>
    <p:sldId id="290" r:id="rId89"/>
    <p:sldId id="349" r:id="rId90"/>
    <p:sldId id="350" r:id="rId91"/>
    <p:sldId id="351" r:id="rId92"/>
    <p:sldId id="323" r:id="rId93"/>
    <p:sldId id="265" r:id="rId94"/>
    <p:sldId id="324" r:id="rId95"/>
    <p:sldId id="354" r:id="rId96"/>
    <p:sldId id="355" r:id="rId97"/>
    <p:sldId id="356" r:id="rId98"/>
    <p:sldId id="357" r:id="rId99"/>
    <p:sldId id="358" r:id="rId100"/>
    <p:sldId id="314" r:id="rId101"/>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000000"/>
    <a:srgbClr val="0000FF"/>
    <a:srgbClr val="FF6699"/>
    <a:srgbClr val="02020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247" autoAdjust="0"/>
  </p:normalViewPr>
  <p:slideViewPr>
    <p:cSldViewPr>
      <p:cViewPr varScale="1">
        <p:scale>
          <a:sx n="92" d="100"/>
          <a:sy n="92" d="100"/>
        </p:scale>
        <p:origin x="-108"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940"/>
    </p:cViewPr>
  </p:sorterViewPr>
  <p:notesViewPr>
    <p:cSldViewPr>
      <p:cViewPr varScale="1">
        <p:scale>
          <a:sx n="112" d="100"/>
          <a:sy n="112" d="100"/>
        </p:scale>
        <p:origin x="-474" y="-84"/>
      </p:cViewPr>
      <p:guideLst>
        <p:guide orient="horz" pos="2208"/>
        <p:guide pos="292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7" tIns="46589" rIns="93177" bIns="46589"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3177" tIns="46589" rIns="93177" bIns="46589" rtlCol="0"/>
          <a:lstStyle>
            <a:lvl1pPr algn="r">
              <a:defRPr sz="1200">
                <a:cs typeface="+mn-cs"/>
              </a:defRPr>
            </a:lvl1pPr>
          </a:lstStyle>
          <a:p>
            <a:pPr>
              <a:defRPr/>
            </a:pPr>
            <a:fld id="{27A3713C-68EC-40E4-8F4D-C7ECD4C33B42}" type="datetimeFigureOut">
              <a:rPr lang="en-US"/>
              <a:pPr>
                <a:defRPr/>
              </a:pPr>
              <a:t>4/13/2012</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7975"/>
            <a:ext cx="4029075" cy="350838"/>
          </a:xfrm>
          <a:prstGeom prst="rect">
            <a:avLst/>
          </a:prstGeom>
        </p:spPr>
        <p:txBody>
          <a:bodyPr vert="horz" lIns="93177" tIns="46589" rIns="93177" bIns="46589"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3177" tIns="46589" rIns="93177" bIns="46589" rtlCol="0" anchor="b"/>
          <a:lstStyle>
            <a:lvl1pPr algn="r">
              <a:defRPr sz="1200">
                <a:cs typeface="+mn-cs"/>
              </a:defRPr>
            </a:lvl1pPr>
          </a:lstStyle>
          <a:p>
            <a:pPr>
              <a:defRPr/>
            </a:pPr>
            <a:fld id="{FCE7246B-D159-4D05-8B02-6E60BC05758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smtClean="0">
                <a:latin typeface="Arial" charset="0"/>
              </a:rPr>
              <a:t>T&amp;E Introduction to Hours of Service Rules</a:t>
            </a:r>
          </a:p>
          <a:p>
            <a:pPr eaLnBrk="1" hangingPunct="1">
              <a:spcBef>
                <a:spcPct val="0"/>
              </a:spcBef>
            </a:pPr>
            <a:endParaRPr lang="en-US" sz="1000" smtClean="0">
              <a:latin typeface="Arial" charset="0"/>
            </a:endParaRPr>
          </a:p>
          <a:p>
            <a:pPr eaLnBrk="1" hangingPunct="1">
              <a:spcBef>
                <a:spcPct val="0"/>
              </a:spcBef>
            </a:pPr>
            <a:r>
              <a:rPr lang="en-US" sz="1000" smtClean="0">
                <a:latin typeface="Arial" charset="0"/>
              </a:rPr>
              <a:t>Materials Needed:</a:t>
            </a:r>
          </a:p>
          <a:p>
            <a:pPr lvl="1" eaLnBrk="1" hangingPunct="1">
              <a:spcBef>
                <a:spcPct val="0"/>
              </a:spcBef>
              <a:buFontTx/>
              <a:buChar char="•"/>
            </a:pPr>
            <a:r>
              <a:rPr lang="en-US" sz="1000" smtClean="0">
                <a:latin typeface="Arial" charset="0"/>
              </a:rPr>
              <a:t> Instructor</a:t>
            </a:r>
            <a:r>
              <a:rPr lang="en-US" sz="1000" smtClean="0"/>
              <a:t>’</a:t>
            </a:r>
            <a:r>
              <a:rPr lang="en-US" sz="1000" smtClean="0">
                <a:latin typeface="Arial" charset="0"/>
              </a:rPr>
              <a:t>s Note</a:t>
            </a:r>
            <a:r>
              <a:rPr lang="en-US" sz="1000" smtClean="0"/>
              <a:t>’</a:t>
            </a:r>
            <a:r>
              <a:rPr lang="en-US" sz="1000" smtClean="0">
                <a:latin typeface="Arial" charset="0"/>
              </a:rPr>
              <a:t>s pages</a:t>
            </a:r>
          </a:p>
          <a:p>
            <a:pPr lvl="1" eaLnBrk="1" hangingPunct="1">
              <a:spcBef>
                <a:spcPct val="0"/>
              </a:spcBef>
              <a:buFontTx/>
              <a:buChar char="•"/>
            </a:pPr>
            <a:r>
              <a:rPr lang="en-US" sz="1000" smtClean="0">
                <a:latin typeface="Arial" charset="0"/>
              </a:rPr>
              <a:t> Participant handouts-(All examples included) </a:t>
            </a:r>
          </a:p>
          <a:p>
            <a:pPr lvl="1" eaLnBrk="1" hangingPunct="1">
              <a:spcBef>
                <a:spcPct val="0"/>
              </a:spcBef>
              <a:buFontTx/>
              <a:buChar char="•"/>
            </a:pPr>
            <a:r>
              <a:rPr lang="en-US" sz="1000" smtClean="0">
                <a:latin typeface="Arial" charset="0"/>
              </a:rPr>
              <a:t> Electronic copy of T&amp;E HOS Introduction presentation</a:t>
            </a:r>
          </a:p>
          <a:p>
            <a:pPr lvl="1" eaLnBrk="1" hangingPunct="1">
              <a:spcBef>
                <a:spcPct val="0"/>
              </a:spcBef>
              <a:buFontTx/>
              <a:buChar char="•"/>
            </a:pPr>
            <a:r>
              <a:rPr lang="en-US" sz="1000" smtClean="0">
                <a:latin typeface="Arial" charset="0"/>
              </a:rPr>
              <a:t> Computer</a:t>
            </a:r>
          </a:p>
          <a:p>
            <a:pPr lvl="1" eaLnBrk="1" hangingPunct="1">
              <a:spcBef>
                <a:spcPct val="0"/>
              </a:spcBef>
              <a:buFontTx/>
              <a:buChar char="•"/>
            </a:pPr>
            <a:r>
              <a:rPr lang="en-US" sz="1000" smtClean="0">
                <a:latin typeface="Arial" charset="0"/>
              </a:rPr>
              <a:t> Projector</a:t>
            </a:r>
          </a:p>
          <a:p>
            <a:pPr lvl="1" eaLnBrk="1" hangingPunct="1">
              <a:spcBef>
                <a:spcPct val="0"/>
              </a:spcBef>
            </a:pPr>
            <a:endParaRPr lang="en-US" sz="1000" smtClean="0">
              <a:latin typeface="Arial" charset="0"/>
            </a:endParaRPr>
          </a:p>
          <a:p>
            <a:pPr eaLnBrk="1" hangingPunct="1">
              <a:spcBef>
                <a:spcPct val="0"/>
              </a:spcBef>
            </a:pPr>
            <a:endParaRPr lang="en-US" sz="1000" smtClean="0">
              <a:latin typeface="Arial" charset="0"/>
            </a:endParaRPr>
          </a:p>
          <a:p>
            <a:pPr eaLnBrk="1" hangingPunct="1">
              <a:spcBef>
                <a:spcPct val="0"/>
              </a:spcBef>
              <a:buFontTx/>
              <a:buChar char="•"/>
            </a:pPr>
            <a:r>
              <a:rPr lang="en-US" sz="1000" smtClean="0">
                <a:latin typeface="Arial" charset="0"/>
              </a:rPr>
              <a:t> Do a safety briefing.</a:t>
            </a:r>
          </a:p>
          <a:p>
            <a:pPr eaLnBrk="1" hangingPunct="1">
              <a:spcBef>
                <a:spcPct val="0"/>
              </a:spcBef>
              <a:buFontTx/>
              <a:buChar char="•"/>
            </a:pPr>
            <a:r>
              <a:rPr lang="en-US" sz="1000" smtClean="0">
                <a:latin typeface="Arial" charset="0"/>
              </a:rPr>
              <a:t> Introduce the presentation by explaining: </a:t>
            </a:r>
          </a:p>
          <a:p>
            <a:pPr eaLnBrk="1" hangingPunct="1">
              <a:spcBef>
                <a:spcPct val="0"/>
              </a:spcBef>
            </a:pPr>
            <a:endParaRPr lang="en-US" sz="1000" smtClean="0">
              <a:latin typeface="Arial" charset="0"/>
            </a:endParaRPr>
          </a:p>
          <a:p>
            <a:pPr eaLnBrk="1" hangingPunct="1">
              <a:spcBef>
                <a:spcPct val="0"/>
              </a:spcBef>
            </a:pPr>
            <a:r>
              <a:rPr lang="en-US" sz="1000" smtClean="0">
                <a:latin typeface="Arial" charset="0"/>
              </a:rPr>
              <a:t>The Rail Safety Improvement Act of 2008 required the Secretary of Transportation (through the FRA) to develop new regulations governing the hours of service of train employees involved in commuter and/or intercity passenger railroad transportation.  </a:t>
            </a:r>
          </a:p>
          <a:p>
            <a:pPr eaLnBrk="1" hangingPunct="1">
              <a:spcBef>
                <a:spcPct val="0"/>
              </a:spcBef>
            </a:pPr>
            <a:endParaRPr lang="en-US" sz="1000" smtClean="0">
              <a:latin typeface="Arial" charset="0"/>
            </a:endParaRPr>
          </a:p>
          <a:p>
            <a:pPr eaLnBrk="1" hangingPunct="1">
              <a:spcBef>
                <a:spcPct val="0"/>
              </a:spcBef>
            </a:pPr>
            <a:endParaRPr lang="en-US" sz="1000" smtClean="0">
              <a:latin typeface="Arial" charset="0"/>
            </a:endParaRPr>
          </a:p>
          <a:p>
            <a:pPr eaLnBrk="1" hangingPunct="1">
              <a:spcBef>
                <a:spcPct val="0"/>
              </a:spcBef>
            </a:pPr>
            <a:endParaRPr lang="en-US" sz="1000" smtClean="0">
              <a:latin typeface="Arial" charset="0"/>
            </a:endParaRPr>
          </a:p>
          <a:p>
            <a:pPr eaLnBrk="1" hangingPunct="1">
              <a:spcBef>
                <a:spcPct val="0"/>
              </a:spcBef>
            </a:pPr>
            <a:endParaRPr lang="en-US" smtClean="0">
              <a:latin typeface="Arial" charset="0"/>
            </a:endParaRPr>
          </a:p>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2448595-C22F-41C4-8750-185715EF3EAB}" type="slidenum">
              <a:rPr lang="en-US"/>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Make sure the Student understands that the word WORK means Covered Service during this presentation.</a:t>
            </a:r>
          </a:p>
          <a:p>
            <a:pPr eaLnBrk="1" hangingPunct="1"/>
            <a:r>
              <a:rPr lang="en-US" smtClean="0"/>
              <a:t>Review each question and make sure all students understand before moving on.</a:t>
            </a:r>
          </a:p>
        </p:txBody>
      </p:sp>
      <p:sp>
        <p:nvSpPr>
          <p:cNvPr id="4" name="Slide Number Placeholder 3"/>
          <p:cNvSpPr>
            <a:spLocks noGrp="1"/>
          </p:cNvSpPr>
          <p:nvPr>
            <p:ph type="sldNum" sz="quarter" idx="5"/>
          </p:nvPr>
        </p:nvSpPr>
        <p:spPr/>
        <p:txBody>
          <a:bodyPr/>
          <a:lstStyle/>
          <a:p>
            <a:pPr>
              <a:defRPr/>
            </a:pPr>
            <a:fld id="{9B8BC9C4-1C9B-4931-89B4-382A9EC1BE32}"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r>
              <a:rPr lang="en-US" smtClean="0"/>
              <a:t>Review the question and make sure all students understand before moving on.</a:t>
            </a:r>
          </a:p>
          <a:p>
            <a:pPr defTabSz="930275" eaLnBrk="1" hangingPunct="1"/>
            <a:endParaRPr lang="en-US" smtClean="0"/>
          </a:p>
        </p:txBody>
      </p:sp>
      <p:sp>
        <p:nvSpPr>
          <p:cNvPr id="4" name="Slide Number Placeholder 3"/>
          <p:cNvSpPr>
            <a:spLocks noGrp="1"/>
          </p:cNvSpPr>
          <p:nvPr>
            <p:ph type="sldNum" sz="quarter" idx="5"/>
          </p:nvPr>
        </p:nvSpPr>
        <p:spPr/>
        <p:txBody>
          <a:bodyPr/>
          <a:lstStyle/>
          <a:p>
            <a:pPr>
              <a:defRPr/>
            </a:pPr>
            <a:fld id="{913A730A-2ECD-483A-AA6A-BEAACCE05400}"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r>
              <a:rPr lang="en-US" smtClean="0"/>
              <a:t>Review the question and make sure all students understand before moving on.</a:t>
            </a:r>
          </a:p>
          <a:p>
            <a:pPr defTabSz="930275" eaLnBrk="1" hangingPunct="1"/>
            <a:endParaRPr lang="en-US" smtClean="0"/>
          </a:p>
        </p:txBody>
      </p:sp>
      <p:sp>
        <p:nvSpPr>
          <p:cNvPr id="4" name="Slide Number Placeholder 3"/>
          <p:cNvSpPr>
            <a:spLocks noGrp="1"/>
          </p:cNvSpPr>
          <p:nvPr>
            <p:ph type="sldNum" sz="quarter" idx="5"/>
          </p:nvPr>
        </p:nvSpPr>
        <p:spPr/>
        <p:txBody>
          <a:bodyPr/>
          <a:lstStyle/>
          <a:p>
            <a:pPr>
              <a:defRPr/>
            </a:pPr>
            <a:fld id="{B3456B44-32FE-466C-B03B-7E2334DEA8C1}"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Read Slide</a:t>
            </a:r>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0B4256-1A7D-4D40-AA66-C036A26F2379}" type="slidenum">
              <a:rPr lang="en-US"/>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Go over Max hours</a:t>
            </a:r>
          </a:p>
          <a:p>
            <a:pPr eaLnBrk="1" hangingPunct="1"/>
            <a:r>
              <a:rPr lang="en-US" smtClean="0"/>
              <a:t>Minimum Hours rest and touch on Deadhead-to be reinstructed at the end of Module #2.</a:t>
            </a:r>
          </a:p>
        </p:txBody>
      </p:sp>
      <p:sp>
        <p:nvSpPr>
          <p:cNvPr id="4" name="Slide Number Placeholder 3"/>
          <p:cNvSpPr>
            <a:spLocks noGrp="1"/>
          </p:cNvSpPr>
          <p:nvPr>
            <p:ph type="sldNum" sz="quarter" idx="5"/>
          </p:nvPr>
        </p:nvSpPr>
        <p:spPr/>
        <p:txBody>
          <a:bodyPr/>
          <a:lstStyle/>
          <a:p>
            <a:pPr>
              <a:defRPr/>
            </a:pPr>
            <a:fld id="{D9E25DCF-C07C-4245-9E2C-DCD2DB596B75}"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Read slide</a:t>
            </a:r>
          </a:p>
        </p:txBody>
      </p:sp>
      <p:sp>
        <p:nvSpPr>
          <p:cNvPr id="4" name="Slide Number Placeholder 3"/>
          <p:cNvSpPr>
            <a:spLocks noGrp="1"/>
          </p:cNvSpPr>
          <p:nvPr>
            <p:ph type="sldNum" sz="quarter" idx="5"/>
          </p:nvPr>
        </p:nvSpPr>
        <p:spPr/>
        <p:txBody>
          <a:bodyPr/>
          <a:lstStyle/>
          <a:p>
            <a:pPr>
              <a:defRPr/>
            </a:pPr>
            <a:fld id="{1C4C8D1C-DC4B-4521-BB42-306BBFFFDD67}"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Explain that the HOURS OF SERVICE REPORTING FORM for </a:t>
            </a:r>
            <a:r>
              <a:rPr lang="en-US" u="sng" smtClean="0"/>
              <a:t>NJ TRANSIT </a:t>
            </a:r>
            <a:r>
              <a:rPr lang="en-US" smtClean="0"/>
              <a:t>is called a TRO-Q.</a:t>
            </a:r>
          </a:p>
          <a:p>
            <a:pPr eaLnBrk="1" hangingPunct="1"/>
            <a:r>
              <a:rPr lang="en-US" smtClean="0"/>
              <a:t>Other Railroads  may use different reporting forms.</a:t>
            </a:r>
          </a:p>
        </p:txBody>
      </p:sp>
      <p:sp>
        <p:nvSpPr>
          <p:cNvPr id="4" name="Slide Number Placeholder 3"/>
          <p:cNvSpPr>
            <a:spLocks noGrp="1"/>
          </p:cNvSpPr>
          <p:nvPr>
            <p:ph type="sldNum" sz="quarter" idx="5"/>
          </p:nvPr>
        </p:nvSpPr>
        <p:spPr/>
        <p:txBody>
          <a:bodyPr/>
          <a:lstStyle/>
          <a:p>
            <a:pPr>
              <a:defRPr/>
            </a:pPr>
            <a:fld id="{F48C3B49-14FD-4894-B402-93423B51DC10}"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CE472D9B-39B2-42AF-8027-EB5203A1848E}"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Special Instruction Q-1 A-5 Specifies the Proper Authority as the TRAIN DISPATCHER</a:t>
            </a:r>
          </a:p>
        </p:txBody>
      </p:sp>
      <p:sp>
        <p:nvSpPr>
          <p:cNvPr id="4" name="Slide Number Placeholder 3"/>
          <p:cNvSpPr>
            <a:spLocks noGrp="1"/>
          </p:cNvSpPr>
          <p:nvPr>
            <p:ph type="sldNum" sz="quarter" idx="5"/>
          </p:nvPr>
        </p:nvSpPr>
        <p:spPr/>
        <p:txBody>
          <a:bodyPr/>
          <a:lstStyle/>
          <a:p>
            <a:pPr>
              <a:defRPr/>
            </a:pPr>
            <a:fld id="{E0209841-DACD-43D2-806F-008E1DA85BE3}"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Make sure the students are aware this question will be on a future quiz!</a:t>
            </a:r>
          </a:p>
        </p:txBody>
      </p:sp>
      <p:sp>
        <p:nvSpPr>
          <p:cNvPr id="4" name="Slide Number Placeholder 3"/>
          <p:cNvSpPr>
            <a:spLocks noGrp="1"/>
          </p:cNvSpPr>
          <p:nvPr>
            <p:ph type="sldNum" sz="quarter" idx="5"/>
          </p:nvPr>
        </p:nvSpPr>
        <p:spPr/>
        <p:txBody>
          <a:bodyPr/>
          <a:lstStyle/>
          <a:p>
            <a:pPr>
              <a:defRPr/>
            </a:pPr>
            <a:fld id="{D573047B-CB2A-4CF2-9B73-C3FF2ADB3961}"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1751FCF-48EA-4BA3-B542-FF0B741AB4A5}" type="slidenum">
              <a:rPr lang="en-US"/>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Read Slide</a:t>
            </a:r>
            <a:endParaRPr lang="en-US" b="1" u="sng" smtClean="0"/>
          </a:p>
        </p:txBody>
      </p:sp>
      <p:sp>
        <p:nvSpPr>
          <p:cNvPr id="4" name="Slide Number Placeholder 3"/>
          <p:cNvSpPr>
            <a:spLocks noGrp="1"/>
          </p:cNvSpPr>
          <p:nvPr>
            <p:ph type="sldNum" sz="quarter" idx="5"/>
          </p:nvPr>
        </p:nvSpPr>
        <p:spPr/>
        <p:txBody>
          <a:bodyPr/>
          <a:lstStyle/>
          <a:p>
            <a:pPr>
              <a:defRPr/>
            </a:pPr>
            <a:fld id="{1767EDF6-4F5E-4E52-8E4F-211D7200FA2D}"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144811E-2CF5-4125-A7CA-590C30C14A2A}"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Series Box will be covered in more detail in Module #2 when going over Examples.</a:t>
            </a:r>
          </a:p>
        </p:txBody>
      </p:sp>
      <p:sp>
        <p:nvSpPr>
          <p:cNvPr id="4" name="Slide Number Placeholder 3"/>
          <p:cNvSpPr>
            <a:spLocks noGrp="1"/>
          </p:cNvSpPr>
          <p:nvPr>
            <p:ph type="sldNum" sz="quarter" idx="5"/>
          </p:nvPr>
        </p:nvSpPr>
        <p:spPr/>
        <p:txBody>
          <a:bodyPr/>
          <a:lstStyle/>
          <a:p>
            <a:pPr>
              <a:defRPr/>
            </a:pPr>
            <a:fld id="{CD58837F-FA3F-4AA4-8E44-FA3A2CF57449}"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E006A719-8F5E-4106-9ECA-109DA86DDF1E}"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7AD94DF-90A0-4380-B34D-1BFF8381124D}"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E259033-0011-4954-85D9-EA260F3D4B9F}" type="slidenum">
              <a:rPr lang="en-US" smtClean="0"/>
              <a:pPr>
                <a:defRPr/>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2EABEA-0061-455F-9C1A-D6C98B3A5504}" type="slidenum">
              <a:rPr lang="en-US" smtClean="0"/>
              <a:pPr>
                <a:defRPr/>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FE09FF7-8BF0-4AD7-A35D-A89B28701ACF}" type="slidenum">
              <a:rPr lang="en-US" smtClean="0"/>
              <a:pPr>
                <a:defRPr/>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Go around the classroom and answer any questions.</a:t>
            </a:r>
          </a:p>
          <a:p>
            <a:pPr eaLnBrk="1" hangingPunct="1"/>
            <a:r>
              <a:rPr lang="en-US" smtClean="0"/>
              <a:t>Explain to the students Module #1 is complete and that they will learn the other half of the HOURS OF SERVICE requirements tomorrow.</a:t>
            </a:r>
          </a:p>
          <a:p>
            <a:pPr eaLnBrk="1" hangingPunct="1"/>
            <a:r>
              <a:rPr lang="en-US" smtClean="0"/>
              <a:t>Assign Homework for Module #1 to be completed by tomorrow.</a:t>
            </a:r>
          </a:p>
          <a:p>
            <a:pPr eaLnBrk="1" hangingPunct="1"/>
            <a:r>
              <a:rPr lang="en-US" smtClean="0"/>
              <a:t>The Hours of Service Homework for Module #1 is located on the N drive in LETP/LETP Orientation Folder.</a:t>
            </a:r>
          </a:p>
        </p:txBody>
      </p:sp>
      <p:sp>
        <p:nvSpPr>
          <p:cNvPr id="4" name="Slide Number Placeholder 3"/>
          <p:cNvSpPr>
            <a:spLocks noGrp="1"/>
          </p:cNvSpPr>
          <p:nvPr>
            <p:ph type="sldNum" sz="quarter" idx="5"/>
          </p:nvPr>
        </p:nvSpPr>
        <p:spPr/>
        <p:txBody>
          <a:bodyPr/>
          <a:lstStyle/>
          <a:p>
            <a:pPr>
              <a:defRPr/>
            </a:pPr>
            <a:fld id="{D37D94D0-79BF-4090-8D05-79544FD33511}" type="slidenum">
              <a:rPr lang="en-US" smtClean="0"/>
              <a:pPr>
                <a:defRPr/>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Before beginning Module #2-Review completed homework with Class.</a:t>
            </a:r>
          </a:p>
        </p:txBody>
      </p:sp>
      <p:sp>
        <p:nvSpPr>
          <p:cNvPr id="4" name="Slide Number Placeholder 3"/>
          <p:cNvSpPr>
            <a:spLocks noGrp="1"/>
          </p:cNvSpPr>
          <p:nvPr>
            <p:ph type="sldNum" sz="quarter" idx="5"/>
          </p:nvPr>
        </p:nvSpPr>
        <p:spPr/>
        <p:txBody>
          <a:bodyPr/>
          <a:lstStyle/>
          <a:p>
            <a:pPr>
              <a:defRPr/>
            </a:pPr>
            <a:fld id="{A30100DC-C2F6-4039-9094-CD747079B507}" type="slidenum">
              <a:rPr lang="en-US" smtClean="0"/>
              <a:pPr>
                <a:defRPr/>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normAutofit fontScale="92500" lnSpcReduction="10000"/>
          </a:bodyPr>
          <a:lstStyle/>
          <a:p>
            <a:pPr eaLnBrk="1" hangingPunct="1">
              <a:spcBef>
                <a:spcPct val="0"/>
              </a:spcBef>
            </a:pPr>
            <a:r>
              <a:rPr lang="en-US" dirty="0" smtClean="0"/>
              <a:t>Prior to the new regulation, the hours of service requirements were included in a law, United States Code 21103.  The new regulation was developed through the cooperative Rail Safety Advisory Committee (RSAC) process that involved FRA, Labor organizations, and railroad management.  It became effective on October 15, 2011.   It included all the original requirements of U.S.C. 21103, such as the maximum hours on duty, minimum rest periods between assignments, emergency exceptions, etc., plus additional restrictions on consecutive day assignments, as well as schedule analysis, reporting, and training mandates. </a:t>
            </a:r>
            <a:r>
              <a:rPr lang="en-US" b="1" u="sng" dirty="0" smtClean="0"/>
              <a:t>What used to be a Law is now part of a regulation.</a:t>
            </a:r>
          </a:p>
          <a:p>
            <a:pPr eaLnBrk="1" hangingPunct="1">
              <a:spcBef>
                <a:spcPct val="0"/>
              </a:spcBef>
            </a:pPr>
            <a:r>
              <a:rPr lang="en-US" dirty="0" smtClean="0">
                <a:latin typeface="Arial" charset="0"/>
              </a:rPr>
              <a:t>These requirements also include scientific analysis of potentially </a:t>
            </a:r>
            <a:r>
              <a:rPr lang="en-US" dirty="0" smtClean="0"/>
              <a:t>“</a:t>
            </a:r>
            <a:r>
              <a:rPr lang="en-US" dirty="0" smtClean="0">
                <a:latin typeface="Arial" charset="0"/>
              </a:rPr>
              <a:t>at-risk</a:t>
            </a:r>
            <a:r>
              <a:rPr lang="en-US" dirty="0" smtClean="0"/>
              <a:t>”</a:t>
            </a:r>
            <a:r>
              <a:rPr lang="en-US" dirty="0" smtClean="0">
                <a:latin typeface="Arial" charset="0"/>
              </a:rPr>
              <a:t> assignments, implementation of fatigue mitigation strategies, submissions to FRA about plans and schedules, etc. </a:t>
            </a:r>
          </a:p>
          <a:p>
            <a:pPr eaLnBrk="1" hangingPunct="1">
              <a:spcBef>
                <a:spcPct val="0"/>
              </a:spcBef>
            </a:pPr>
            <a:r>
              <a:rPr lang="en-US" dirty="0" smtClean="0">
                <a:latin typeface="Arial" charset="0"/>
              </a:rPr>
              <a:t>There are additional, formal training requirements on topics related directly to fatigue which we will complete at a later time.</a:t>
            </a:r>
            <a:endParaRPr lang="en-US" dirty="0" smtClean="0"/>
          </a:p>
        </p:txBody>
      </p:sp>
      <p:sp>
        <p:nvSpPr>
          <p:cNvPr id="4" name="Slide Number Placeholder 3"/>
          <p:cNvSpPr>
            <a:spLocks noGrp="1"/>
          </p:cNvSpPr>
          <p:nvPr>
            <p:ph type="sldNum" sz="quarter" idx="10"/>
          </p:nvPr>
        </p:nvSpPr>
        <p:spPr/>
        <p:txBody>
          <a:bodyPr/>
          <a:lstStyle/>
          <a:p>
            <a:pPr>
              <a:defRPr/>
            </a:pPr>
            <a:fld id="{FCE7246B-D159-4D05-8B02-6E60BC05758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Go over what will be covered on Module #2 and again emphasize that in going through this course you</a:t>
            </a:r>
            <a:r>
              <a:rPr lang="en-US" smtClean="0"/>
              <a:t>’</a:t>
            </a:r>
            <a:r>
              <a:rPr lang="en-US" smtClean="0">
                <a:latin typeface="Arial" charset="0"/>
              </a:rPr>
              <a:t>re going to be somewhat repetitive.  You</a:t>
            </a:r>
            <a:r>
              <a:rPr lang="en-US" smtClean="0"/>
              <a:t>’</a:t>
            </a:r>
            <a:r>
              <a:rPr lang="en-US" smtClean="0">
                <a:latin typeface="Arial" charset="0"/>
              </a:rPr>
              <a:t>re going to set the ground rules for figuring out the limitations and then go through the examples of how the regulations will be applied.  Hearing the ground rules will provide an initial familiarity, and going through the examples will clear things up to provide a much better understanding of how people will be able to work and how to properly fill out the TRO-Q.</a:t>
            </a:r>
          </a:p>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8C282DC-CC21-4FE6-8122-EBA8FF9C0F82}" type="slidenum">
              <a:rPr lang="en-US"/>
              <a:pPr>
                <a:defRPr/>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There are a couple critical definitions that employees have to understand.  The first is a Type 1 assignment.</a:t>
            </a:r>
          </a:p>
          <a:p>
            <a:pPr eaLnBrk="1" hangingPunct="1">
              <a:spcBef>
                <a:spcPct val="0"/>
              </a:spcBef>
            </a:pPr>
            <a:endParaRPr lang="en-US" smtClean="0">
              <a:latin typeface="Arial" charset="0"/>
            </a:endParaRPr>
          </a:p>
          <a:p>
            <a:pPr eaLnBrk="1" hangingPunct="1">
              <a:spcBef>
                <a:spcPct val="0"/>
              </a:spcBef>
            </a:pPr>
            <a:r>
              <a:rPr lang="en-US" smtClean="0">
                <a:latin typeface="Arial" charset="0"/>
              </a:rPr>
              <a:t>A Type 1 assignment is any assignment with on-duty times entirely from 4 a.m. to 8 p.m.  Those jobs have been thoroughly analyzed and have been determined to have a acceptable level of risk for fatigue, even over a 16 hour span.  Any work schedule that falls completely within those time frames is always considered a Type 1 assignment.  Once a schedule is designated a Type 1 assignment it will always be considered a Type 1 assignment, even if delayed beyond 8 p.m.  For example, a run is scheduled to work until 7:45 on Sunday.  If that train is delayed and works beyond 8 p.m., it can still be considered a Type 1 assignment, as long as it</a:t>
            </a:r>
            <a:r>
              <a:rPr lang="en-US" smtClean="0"/>
              <a:t>’</a:t>
            </a:r>
            <a:r>
              <a:rPr lang="en-US" smtClean="0">
                <a:latin typeface="Arial" charset="0"/>
              </a:rPr>
              <a:t>s not delayed beyond 11:59 p.m.  </a:t>
            </a:r>
          </a:p>
          <a:p>
            <a:pPr eaLnBrk="1" hangingPunct="1">
              <a:spcBef>
                <a:spcPct val="0"/>
              </a:spcBef>
            </a:pPr>
            <a:endParaRPr lang="en-US" smtClean="0">
              <a:latin typeface="Arial" charset="0"/>
            </a:endParaRPr>
          </a:p>
          <a:p>
            <a:pPr eaLnBrk="1" hangingPunct="1">
              <a:spcBef>
                <a:spcPct val="0"/>
              </a:spcBef>
            </a:pPr>
            <a:r>
              <a:rPr lang="en-US" smtClean="0">
                <a:latin typeface="Arial" charset="0"/>
              </a:rPr>
              <a:t>The only exception would be if a Type 1 assignment were delayed so long as to require time on duty in the midnight to 3:59 a.m. time range.  Any work, scheduled or unscheduled, that falls into the 12 a.m. to 3:59 a.m. time range is considered a Type 2 assignment no matter how it got to that time frame.</a:t>
            </a:r>
          </a:p>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FC3F3A8-C80E-4C3C-9952-2B169245E047}" type="slidenum">
              <a:rPr lang="en-US"/>
              <a:pPr>
                <a:defRPr/>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56323"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eaLnBrk="1" hangingPunct="1">
              <a:lnSpc>
                <a:spcPct val="90000"/>
              </a:lnSpc>
              <a:spcBef>
                <a:spcPct val="0"/>
              </a:spcBef>
              <a:defRPr/>
            </a:pPr>
            <a:r>
              <a:rPr lang="en-US" sz="1000" b="1" dirty="0" smtClean="0">
                <a:latin typeface="Arial" charset="0"/>
              </a:rPr>
              <a:t>Instructor Notes: </a:t>
            </a:r>
            <a:r>
              <a:rPr lang="en-US" sz="1000" dirty="0" smtClean="0">
                <a:latin typeface="Arial" charset="0"/>
              </a:rPr>
              <a:t>A Type 2 assignment is any assignment that works from 8 p.m. to 3:59 a.m.  All work schedules that fall within these time frames are required to be analyzed by a validated </a:t>
            </a:r>
            <a:r>
              <a:rPr lang="en-US" sz="1000" dirty="0" err="1" smtClean="0">
                <a:latin typeface="Arial" charset="0"/>
              </a:rPr>
              <a:t>biomathematical</a:t>
            </a:r>
            <a:r>
              <a:rPr lang="en-US" sz="1000" dirty="0" smtClean="0">
                <a:latin typeface="Arial" charset="0"/>
              </a:rPr>
              <a:t> model of human performance.  </a:t>
            </a:r>
          </a:p>
          <a:p>
            <a:pPr eaLnBrk="1" hangingPunct="1">
              <a:lnSpc>
                <a:spcPct val="90000"/>
              </a:lnSpc>
              <a:spcBef>
                <a:spcPct val="0"/>
              </a:spcBef>
              <a:defRPr/>
            </a:pPr>
            <a:endParaRPr lang="en-US" sz="1000" dirty="0" smtClean="0">
              <a:latin typeface="Arial" charset="0"/>
            </a:endParaRPr>
          </a:p>
          <a:p>
            <a:pPr eaLnBrk="1" hangingPunct="1">
              <a:lnSpc>
                <a:spcPct val="90000"/>
              </a:lnSpc>
              <a:spcBef>
                <a:spcPct val="0"/>
              </a:spcBef>
              <a:defRPr/>
            </a:pPr>
            <a:r>
              <a:rPr lang="en-US" sz="1000" b="1" i="1" dirty="0" smtClean="0">
                <a:latin typeface="Arial" charset="0"/>
              </a:rPr>
              <a:t>Instructor FYI: </a:t>
            </a:r>
            <a:r>
              <a:rPr lang="en-US" sz="1000" i="1" dirty="0" smtClean="0">
                <a:latin typeface="Arial" charset="0"/>
              </a:rPr>
              <a:t> As information, there are only two such models that have been validated by FRA, and NJ TRANSIT is using a model called </a:t>
            </a:r>
            <a:r>
              <a:rPr lang="en-US" sz="1000" i="1" dirty="0" smtClean="0"/>
              <a:t>“</a:t>
            </a:r>
            <a:r>
              <a:rPr lang="en-US" sz="1000" i="1" dirty="0" smtClean="0">
                <a:latin typeface="Arial" charset="0"/>
              </a:rPr>
              <a:t>FAID</a:t>
            </a:r>
            <a:r>
              <a:rPr lang="en-US" sz="1000" i="1" dirty="0" smtClean="0"/>
              <a:t>”</a:t>
            </a:r>
            <a:r>
              <a:rPr lang="en-US" sz="1000" i="1" dirty="0" smtClean="0">
                <a:latin typeface="Arial" charset="0"/>
              </a:rPr>
              <a:t> which stands for Fatigue Analysis Inter-Dyne.  Inter-Dyne is the name of the company that developed the model.</a:t>
            </a:r>
          </a:p>
          <a:p>
            <a:pPr eaLnBrk="1" hangingPunct="1">
              <a:lnSpc>
                <a:spcPct val="90000"/>
              </a:lnSpc>
              <a:spcBef>
                <a:spcPct val="0"/>
              </a:spcBef>
              <a:defRPr/>
            </a:pPr>
            <a:endParaRPr lang="en-US" sz="1000" dirty="0" smtClean="0">
              <a:latin typeface="Arial" charset="0"/>
            </a:endParaRPr>
          </a:p>
          <a:p>
            <a:pPr eaLnBrk="1" hangingPunct="1">
              <a:lnSpc>
                <a:spcPct val="90000"/>
              </a:lnSpc>
              <a:spcBef>
                <a:spcPct val="0"/>
              </a:spcBef>
              <a:defRPr/>
            </a:pPr>
            <a:r>
              <a:rPr lang="en-US" sz="1000" dirty="0" smtClean="0">
                <a:latin typeface="Arial" charset="0"/>
              </a:rPr>
              <a:t>A Type 2 schedule that has been analyzed and falls within an acceptable level of fatigue may be treated as a Type 1 assignment, provided it doesn</a:t>
            </a:r>
            <a:r>
              <a:rPr lang="en-US" sz="1000" dirty="0" smtClean="0"/>
              <a:t>’</a:t>
            </a:r>
            <a:r>
              <a:rPr lang="en-US" sz="1000" dirty="0" smtClean="0">
                <a:latin typeface="Arial" charset="0"/>
              </a:rPr>
              <a:t>t work from 12 a.m. to 3:59 a.m.  All NJ TRANSIT runs will be formally analyzed and the assignment type will be specified on the run guide.  If so analyzed and designated a Type 1 assignment, it will always be considered a Type 1 assignment, unless it</a:t>
            </a:r>
            <a:r>
              <a:rPr lang="en-US" sz="1000" dirty="0" smtClean="0"/>
              <a:t>’</a:t>
            </a:r>
            <a:r>
              <a:rPr lang="en-US" sz="1000" dirty="0" smtClean="0">
                <a:latin typeface="Arial" charset="0"/>
              </a:rPr>
              <a:t>s delayed and works from 12 a.m. to 3:59 a.m.</a:t>
            </a:r>
          </a:p>
          <a:p>
            <a:pPr eaLnBrk="1" hangingPunct="1">
              <a:lnSpc>
                <a:spcPct val="90000"/>
              </a:lnSpc>
              <a:spcBef>
                <a:spcPct val="0"/>
              </a:spcBef>
              <a:defRPr/>
            </a:pPr>
            <a:endParaRPr lang="en-US" sz="1000" dirty="0" smtClean="0">
              <a:latin typeface="Arial" charset="0"/>
            </a:endParaRPr>
          </a:p>
          <a:p>
            <a:pPr eaLnBrk="1" hangingPunct="1">
              <a:lnSpc>
                <a:spcPct val="90000"/>
              </a:lnSpc>
              <a:spcBef>
                <a:spcPct val="0"/>
              </a:spcBef>
              <a:defRPr/>
            </a:pPr>
            <a:r>
              <a:rPr lang="en-US" sz="1000" dirty="0" smtClean="0">
                <a:latin typeface="Arial" charset="0"/>
              </a:rPr>
              <a:t>For example, if it works until 8:25 p.m. Monday </a:t>
            </a:r>
            <a:r>
              <a:rPr lang="en-US" sz="1000" dirty="0" smtClean="0"/>
              <a:t>–</a:t>
            </a:r>
            <a:r>
              <a:rPr lang="en-US" sz="1000" dirty="0" smtClean="0">
                <a:latin typeface="Arial" charset="0"/>
              </a:rPr>
              <a:t> Friday.  That job has been analyzed and has an acceptable level of risk for fatigue.  It will be designated a Type 1 assignment (which will be listed in the run guide so everyone knows its category), and treated that way, even if delayed up to 11:59 p.m.  If it works from 12 a </a:t>
            </a:r>
            <a:r>
              <a:rPr lang="en-US" sz="1000" dirty="0" smtClean="0"/>
              <a:t>–</a:t>
            </a:r>
            <a:r>
              <a:rPr lang="en-US" sz="1000" dirty="0" smtClean="0">
                <a:latin typeface="Arial" charset="0"/>
              </a:rPr>
              <a:t> 3:59 a it will revert to a Type 2 assignment.</a:t>
            </a:r>
          </a:p>
          <a:p>
            <a:pPr eaLnBrk="1" hangingPunct="1">
              <a:lnSpc>
                <a:spcPct val="90000"/>
              </a:lnSpc>
              <a:spcBef>
                <a:spcPct val="0"/>
              </a:spcBef>
              <a:defRPr/>
            </a:pPr>
            <a:endParaRPr lang="en-US" sz="1000" dirty="0" smtClean="0">
              <a:latin typeface="Arial" charset="0"/>
            </a:endParaRPr>
          </a:p>
          <a:p>
            <a:pPr eaLnBrk="1" hangingPunct="1">
              <a:lnSpc>
                <a:spcPct val="90000"/>
              </a:lnSpc>
              <a:spcBef>
                <a:spcPct val="0"/>
              </a:spcBef>
              <a:defRPr/>
            </a:pPr>
            <a:r>
              <a:rPr lang="en-US" sz="1000" dirty="0" smtClean="0">
                <a:latin typeface="Arial" charset="0"/>
              </a:rPr>
              <a:t>Examples:</a:t>
            </a:r>
          </a:p>
          <a:p>
            <a:pPr marL="698830" lvl="1" indent="-232943" eaLnBrk="1" hangingPunct="1">
              <a:lnSpc>
                <a:spcPct val="90000"/>
              </a:lnSpc>
              <a:spcBef>
                <a:spcPct val="0"/>
              </a:spcBef>
              <a:buFont typeface="Calibri" pitchFamily="34" charset="0"/>
              <a:buAutoNum type="arabicPeriod"/>
              <a:defRPr/>
            </a:pPr>
            <a:r>
              <a:rPr lang="en-US" sz="1000" dirty="0" smtClean="0">
                <a:latin typeface="Arial" charset="0"/>
              </a:rPr>
              <a:t>All regular runs that have any portion of the schedule on duty from 8:01 p.m. to 3:59 a.m. will be analyzed before April 12, 2012 and designated a Type 1 or Type 2.</a:t>
            </a:r>
          </a:p>
          <a:p>
            <a:pPr marL="698830" lvl="1" indent="-232943" eaLnBrk="1" hangingPunct="1">
              <a:lnSpc>
                <a:spcPct val="90000"/>
              </a:lnSpc>
              <a:spcBef>
                <a:spcPct val="0"/>
              </a:spcBef>
              <a:buFont typeface="Calibri" pitchFamily="34" charset="0"/>
              <a:buAutoNum type="arabicPeriod"/>
              <a:defRPr/>
            </a:pPr>
            <a:r>
              <a:rPr lang="en-US" sz="1000" dirty="0" smtClean="0">
                <a:latin typeface="Arial" charset="0"/>
              </a:rPr>
              <a:t>A run that starts at 3 p.m. and works until 1:30 a.m. is a Type 2 assignment.</a:t>
            </a:r>
          </a:p>
          <a:p>
            <a:pPr marL="698830" lvl="1" indent="-232943" eaLnBrk="1" hangingPunct="1">
              <a:lnSpc>
                <a:spcPct val="90000"/>
              </a:lnSpc>
              <a:spcBef>
                <a:spcPct val="0"/>
              </a:spcBef>
              <a:buFont typeface="Calibri" pitchFamily="34" charset="0"/>
              <a:buAutoNum type="arabicPeriod"/>
              <a:defRPr/>
            </a:pPr>
            <a:r>
              <a:rPr lang="en-US" sz="1000" dirty="0" smtClean="0">
                <a:latin typeface="Arial" charset="0"/>
              </a:rPr>
              <a:t>A run that starts at 3 p.m. and works until 11:00 p.m. that is determined to have an acceptable level of risk for fatigue will be treated as a Type 1 assignment.  That job will always be considered a Type 1 assignment even if delayed, as long as it doesn</a:t>
            </a:r>
            <a:r>
              <a:rPr lang="en-US" sz="1000" dirty="0" smtClean="0"/>
              <a:t>’</a:t>
            </a:r>
            <a:r>
              <a:rPr lang="en-US" sz="1000" dirty="0" smtClean="0">
                <a:latin typeface="Arial" charset="0"/>
              </a:rPr>
              <a:t>t work past 11:59 p.m.</a:t>
            </a:r>
          </a:p>
          <a:p>
            <a:pPr marL="698830" lvl="1" indent="-232943" eaLnBrk="1" hangingPunct="1">
              <a:lnSpc>
                <a:spcPct val="90000"/>
              </a:lnSpc>
              <a:spcBef>
                <a:spcPct val="0"/>
              </a:spcBef>
              <a:buFont typeface="Calibri" pitchFamily="34" charset="0"/>
              <a:buAutoNum type="arabicPeriod"/>
              <a:defRPr/>
            </a:pPr>
            <a:endParaRPr lang="en-US" sz="1000" dirty="0" smtClean="0">
              <a:latin typeface="Arial" charset="0"/>
            </a:endParaRPr>
          </a:p>
          <a:p>
            <a:pPr eaLnBrk="1" hangingPunct="1">
              <a:spcBef>
                <a:spcPct val="0"/>
              </a:spcBef>
              <a:defRPr/>
            </a:pPr>
            <a:endParaRPr lang="en-US" dirty="0"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4C20DC4-8373-4BA9-8455-03B94694117E}" type="slidenum">
              <a:rPr lang="en-US"/>
              <a:pPr>
                <a:defRPr/>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53251"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eaLnBrk="1" hangingPunct="1">
              <a:spcBef>
                <a:spcPct val="0"/>
              </a:spcBef>
              <a:defRPr/>
            </a:pPr>
            <a:r>
              <a:rPr lang="en-US" dirty="0" smtClean="0">
                <a:latin typeface="Arial" charset="0"/>
              </a:rPr>
              <a:t>A summary of the limitations, which will be based on the assignments Type 1 or Type 2 categorization.  We have a bunch of examples at the end of the presentation, so if possible, please hold questions until we get to the examples, because there</a:t>
            </a:r>
            <a:r>
              <a:rPr lang="en-US" dirty="0" smtClean="0"/>
              <a:t>’</a:t>
            </a:r>
            <a:r>
              <a:rPr lang="en-US" dirty="0" smtClean="0">
                <a:latin typeface="Arial" charset="0"/>
              </a:rPr>
              <a:t>s a good chance the question will be covered in one of our examples.</a:t>
            </a:r>
          </a:p>
          <a:p>
            <a:pPr eaLnBrk="1" hangingPunct="1">
              <a:spcBef>
                <a:spcPct val="0"/>
              </a:spcBef>
              <a:defRPr/>
            </a:pPr>
            <a:endParaRPr lang="en-US" dirty="0" smtClean="0">
              <a:latin typeface="Arial" charset="0"/>
            </a:endParaRPr>
          </a:p>
          <a:p>
            <a:pPr eaLnBrk="1" hangingPunct="1">
              <a:spcBef>
                <a:spcPct val="0"/>
              </a:spcBef>
              <a:buFont typeface="Calibri" pitchFamily="34" charset="0"/>
              <a:buAutoNum type="arabicPeriod"/>
              <a:defRPr/>
            </a:pPr>
            <a:r>
              <a:rPr lang="en-US" dirty="0" smtClean="0">
                <a:latin typeface="Arial" charset="0"/>
              </a:rPr>
              <a:t>Review the 8 / 10 hour rest requirements, and the 12-hour on-duty limitation- from Module #1</a:t>
            </a:r>
          </a:p>
          <a:p>
            <a:pPr eaLnBrk="1" hangingPunct="1">
              <a:spcBef>
                <a:spcPct val="0"/>
              </a:spcBef>
              <a:buFont typeface="Calibri" pitchFamily="34" charset="0"/>
              <a:buAutoNum type="arabicPeriod"/>
              <a:defRPr/>
            </a:pPr>
            <a:r>
              <a:rPr lang="en-US" dirty="0" smtClean="0">
                <a:latin typeface="Arial" charset="0"/>
              </a:rPr>
              <a:t>The </a:t>
            </a:r>
            <a:r>
              <a:rPr lang="en-US" dirty="0" smtClean="0"/>
              <a:t>“</a:t>
            </a:r>
            <a:r>
              <a:rPr lang="en-US" dirty="0" smtClean="0">
                <a:latin typeface="Arial" charset="0"/>
              </a:rPr>
              <a:t>consecutive day</a:t>
            </a:r>
            <a:r>
              <a:rPr lang="en-US" dirty="0" smtClean="0"/>
              <a:t>”</a:t>
            </a:r>
            <a:r>
              <a:rPr lang="en-US" dirty="0" smtClean="0">
                <a:latin typeface="Arial" charset="0"/>
              </a:rPr>
              <a:t> limitations, based on an overriding </a:t>
            </a:r>
            <a:r>
              <a:rPr lang="en-US" dirty="0" smtClean="0"/>
              <a:t>“</a:t>
            </a:r>
            <a:r>
              <a:rPr lang="en-US" dirty="0" smtClean="0">
                <a:latin typeface="Arial" charset="0"/>
              </a:rPr>
              <a:t>at-most 14 consecutive calendar day series.</a:t>
            </a:r>
            <a:r>
              <a:rPr lang="en-US" dirty="0" smtClean="0"/>
              <a:t>”</a:t>
            </a:r>
            <a:r>
              <a:rPr lang="en-US" dirty="0" smtClean="0">
                <a:latin typeface="Arial" charset="0"/>
              </a:rPr>
              <a:t>  Those limitations are based on a 14 / 2 cycle, meaning there must be two calendar days in each 14-day series in which the employee does not initiate an on-duty period.  These two days do not have to be consecutive.  Any two calendar days within that series without initiation of an on-duty period satisfies the requirements.</a:t>
            </a:r>
          </a:p>
          <a:p>
            <a:pPr eaLnBrk="1" hangingPunct="1">
              <a:spcBef>
                <a:spcPct val="0"/>
              </a:spcBef>
              <a:buFont typeface="Calibri" pitchFamily="34" charset="0"/>
              <a:buAutoNum type="arabicPeriod"/>
              <a:defRPr/>
            </a:pPr>
            <a:r>
              <a:rPr lang="en-US" dirty="0" smtClean="0">
                <a:latin typeface="Arial" charset="0"/>
              </a:rPr>
              <a:t>If the employee does not get those two days in the series, he/she must be off for two consecutive calendar days before initiating another on-duty period.</a:t>
            </a:r>
          </a:p>
          <a:p>
            <a:pPr eaLnBrk="1" hangingPunct="1">
              <a:spcBef>
                <a:spcPct val="0"/>
              </a:spcBef>
              <a:buFont typeface="Calibri" pitchFamily="34" charset="0"/>
              <a:buAutoNum type="arabicPeriod"/>
              <a:defRPr/>
            </a:pPr>
            <a:r>
              <a:rPr lang="en-US" dirty="0" smtClean="0">
                <a:latin typeface="Arial" charset="0"/>
              </a:rPr>
              <a:t>Once the employee gets a second calendar day in which he/she did not initiate an on-duty period, the 14 day clock resets.</a:t>
            </a:r>
          </a:p>
          <a:p>
            <a:pPr eaLnBrk="1" hangingPunct="1">
              <a:spcBef>
                <a:spcPct val="0"/>
              </a:spcBef>
              <a:buFont typeface="Calibri" pitchFamily="34" charset="0"/>
              <a:buAutoNum type="arabicPeriod"/>
              <a:defRPr/>
            </a:pPr>
            <a:endParaRPr lang="en-US" dirty="0" smtClean="0">
              <a:latin typeface="Arial" charset="0"/>
            </a:endParaRPr>
          </a:p>
          <a:p>
            <a:pPr eaLnBrk="1" hangingPunct="1">
              <a:spcBef>
                <a:spcPct val="0"/>
              </a:spcBef>
              <a:defRPr/>
            </a:pPr>
            <a:r>
              <a:rPr lang="en-US" dirty="0" smtClean="0">
                <a:latin typeface="Arial" charset="0"/>
              </a:rPr>
              <a:t>The 14-day clock will rotate based on when each individual gets his/her 2</a:t>
            </a:r>
            <a:r>
              <a:rPr lang="en-US" baseline="30000" dirty="0" smtClean="0">
                <a:latin typeface="Arial" charset="0"/>
              </a:rPr>
              <a:t>nd</a:t>
            </a:r>
            <a:r>
              <a:rPr lang="en-US" dirty="0" smtClean="0">
                <a:latin typeface="Arial" charset="0"/>
              </a:rPr>
              <a:t> calendar day off in the series.  They will always start on a work day and end on the 2</a:t>
            </a:r>
            <a:r>
              <a:rPr lang="en-US" baseline="30000" dirty="0" smtClean="0">
                <a:latin typeface="Arial" charset="0"/>
              </a:rPr>
              <a:t>nd</a:t>
            </a:r>
            <a:r>
              <a:rPr lang="en-US" dirty="0" smtClean="0">
                <a:latin typeface="Arial" charset="0"/>
              </a:rPr>
              <a:t> calendar day off.</a:t>
            </a:r>
          </a:p>
          <a:p>
            <a:pPr eaLnBrk="1" hangingPunct="1">
              <a:spcBef>
                <a:spcPct val="0"/>
              </a:spcBef>
              <a:buFont typeface="Calibri" pitchFamily="34" charset="0"/>
              <a:buAutoNum type="arabicPeriod"/>
              <a:defRPr/>
            </a:pPr>
            <a:endParaRPr lang="en-US" dirty="0" smtClean="0">
              <a:latin typeface="Arial" charset="0"/>
            </a:endParaRPr>
          </a:p>
          <a:p>
            <a:pPr eaLnBrk="1" hangingPunct="1">
              <a:spcBef>
                <a:spcPct val="0"/>
              </a:spcBef>
              <a:defRPr/>
            </a:pP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92620F5-E2BC-40F8-8C13-E6FCA2D485C3}" type="slidenum">
              <a:rPr lang="en-US"/>
              <a:pPr>
                <a:defRPr/>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A new series starts on the calendar day the employee next initiates an on-duty period.  Series never start on a day off.  For example, if the employee happens to be off for three straight days the next series would begin on the first day back to work after the days off, it would not start on the 3</a:t>
            </a:r>
            <a:r>
              <a:rPr lang="en-US" baseline="30000" smtClean="0">
                <a:latin typeface="Arial" charset="0"/>
              </a:rPr>
              <a:t>rd</a:t>
            </a:r>
            <a:r>
              <a:rPr lang="en-US" smtClean="0">
                <a:latin typeface="Arial" charset="0"/>
              </a:rPr>
              <a:t> day off.</a:t>
            </a:r>
          </a:p>
          <a:p>
            <a:pPr eaLnBrk="1" hangingPunct="1">
              <a:spcBef>
                <a:spcPct val="0"/>
              </a:spcBef>
            </a:pPr>
            <a:endParaRPr lang="en-US" smtClean="0">
              <a:latin typeface="Arial" charset="0"/>
            </a:endParaRPr>
          </a:p>
          <a:p>
            <a:pPr eaLnBrk="1" hangingPunct="1">
              <a:spcBef>
                <a:spcPct val="0"/>
              </a:spcBef>
            </a:pPr>
            <a:r>
              <a:rPr lang="en-US" smtClean="0">
                <a:latin typeface="Arial" charset="0"/>
              </a:rPr>
              <a:t>There is also a 6-day clock if you work any Type 2 assignments.  If an employee works 6 consecutive days that include one or more Type 2 assignments, regardless of which day happens to be the Type 2, he/she must have 24 consecutive hours off following the last on-duty period.</a:t>
            </a:r>
          </a:p>
          <a:p>
            <a:pPr eaLnBrk="1" hangingPunct="1">
              <a:spcBef>
                <a:spcPct val="0"/>
              </a:spcBef>
            </a:pPr>
            <a:endParaRPr lang="en-US" smtClean="0">
              <a:latin typeface="Arial" charset="0"/>
            </a:endParaRPr>
          </a:p>
          <a:p>
            <a:pPr eaLnBrk="1" hangingPunct="1">
              <a:spcBef>
                <a:spcPct val="0"/>
              </a:spcBef>
            </a:pPr>
            <a:r>
              <a:rPr lang="en-US" smtClean="0">
                <a:latin typeface="Arial" charset="0"/>
              </a:rPr>
              <a:t>For example, if it</a:t>
            </a:r>
            <a:r>
              <a:rPr lang="en-US" smtClean="0"/>
              <a:t>’</a:t>
            </a:r>
            <a:r>
              <a:rPr lang="en-US" smtClean="0">
                <a:latin typeface="Arial" charset="0"/>
              </a:rPr>
              <a:t>s a Type 2 assignment because it works until 12:35 a.m. Monday </a:t>
            </a:r>
            <a:r>
              <a:rPr lang="en-US" smtClean="0"/>
              <a:t>–</a:t>
            </a:r>
            <a:r>
              <a:rPr lang="en-US" smtClean="0">
                <a:latin typeface="Arial" charset="0"/>
              </a:rPr>
              <a:t> Friday and it also works until 10:45 p.m. on Saturday.  Saturday would be the sixth consecutive day.  After the tour of duty ends on Saturday, that crew must have 24 consecutive hours off duty before initiating another on-duty period.</a:t>
            </a:r>
          </a:p>
          <a:p>
            <a:pPr eaLnBrk="1" hangingPunct="1">
              <a:spcBef>
                <a:spcPct val="0"/>
              </a:spcBef>
            </a:pPr>
            <a:endParaRPr lang="en-US"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B6EECC9-87F9-4407-A5E2-7733E0B5CE67}" type="slidenum">
              <a:rPr lang="en-US"/>
              <a:pPr>
                <a:defRPr/>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hangingPunct="1">
              <a:spcBef>
                <a:spcPct val="0"/>
              </a:spcBef>
              <a:defRPr/>
            </a:pPr>
            <a:r>
              <a:rPr lang="en-US" dirty="0" smtClean="0">
                <a:latin typeface="Arial" charset="0"/>
              </a:rPr>
              <a:t>There are some key phrases we</a:t>
            </a:r>
            <a:r>
              <a:rPr lang="en-US" dirty="0" smtClean="0"/>
              <a:t>’</a:t>
            </a:r>
            <a:r>
              <a:rPr lang="en-US" dirty="0" smtClean="0">
                <a:latin typeface="Arial" charset="0"/>
              </a:rPr>
              <a:t>re going to have to get used to in order to comply with the hours of service requirements.</a:t>
            </a:r>
          </a:p>
          <a:p>
            <a:pPr eaLnBrk="1" hangingPunct="1">
              <a:spcBef>
                <a:spcPct val="0"/>
              </a:spcBef>
              <a:defRPr/>
            </a:pPr>
            <a:endParaRPr lang="en-US" dirty="0" smtClean="0">
              <a:latin typeface="Arial" charset="0"/>
            </a:endParaRPr>
          </a:p>
          <a:p>
            <a:pPr eaLnBrk="1" hangingPunct="1">
              <a:spcBef>
                <a:spcPct val="0"/>
              </a:spcBef>
              <a:buFont typeface="Calibri" pitchFamily="34" charset="0"/>
              <a:buAutoNum type="arabicPeriod"/>
              <a:defRPr/>
            </a:pPr>
            <a:r>
              <a:rPr lang="en-US" dirty="0" smtClean="0"/>
              <a:t>“</a:t>
            </a:r>
            <a:r>
              <a:rPr lang="en-US" dirty="0" smtClean="0">
                <a:latin typeface="Arial" charset="0"/>
              </a:rPr>
              <a:t>14 consecutive calendar day series</a:t>
            </a:r>
            <a:r>
              <a:rPr lang="en-US" dirty="0" smtClean="0"/>
              <a:t>”</a:t>
            </a:r>
            <a:r>
              <a:rPr lang="en-US" dirty="0" smtClean="0">
                <a:latin typeface="Arial" charset="0"/>
              </a:rPr>
              <a:t> is the over-arching time frame.  It will become known as the </a:t>
            </a:r>
            <a:r>
              <a:rPr lang="en-US" dirty="0" smtClean="0"/>
              <a:t>“</a:t>
            </a:r>
            <a:r>
              <a:rPr lang="en-US" dirty="0" smtClean="0">
                <a:latin typeface="Arial" charset="0"/>
              </a:rPr>
              <a:t>period,</a:t>
            </a:r>
            <a:r>
              <a:rPr lang="en-US" dirty="0" smtClean="0"/>
              <a:t>”</a:t>
            </a:r>
            <a:r>
              <a:rPr lang="en-US" dirty="0" smtClean="0">
                <a:latin typeface="Arial" charset="0"/>
              </a:rPr>
              <a:t> </a:t>
            </a:r>
            <a:r>
              <a:rPr lang="en-US" dirty="0" smtClean="0"/>
              <a:t>“</a:t>
            </a:r>
            <a:r>
              <a:rPr lang="en-US" dirty="0" smtClean="0">
                <a:latin typeface="Arial" charset="0"/>
              </a:rPr>
              <a:t>cycle,</a:t>
            </a:r>
            <a:r>
              <a:rPr lang="en-US" dirty="0" smtClean="0"/>
              <a:t>”</a:t>
            </a:r>
            <a:r>
              <a:rPr lang="en-US" dirty="0" smtClean="0">
                <a:latin typeface="Arial" charset="0"/>
              </a:rPr>
              <a:t> or </a:t>
            </a:r>
            <a:r>
              <a:rPr lang="en-US" dirty="0" smtClean="0"/>
              <a:t>“</a:t>
            </a:r>
            <a:r>
              <a:rPr lang="en-US" dirty="0" smtClean="0">
                <a:latin typeface="Arial" charset="0"/>
              </a:rPr>
              <a:t>series.</a:t>
            </a:r>
            <a:r>
              <a:rPr lang="en-US" dirty="0" smtClean="0"/>
              <a:t>”</a:t>
            </a:r>
            <a:r>
              <a:rPr lang="en-US" dirty="0" smtClean="0">
                <a:latin typeface="Arial" charset="0"/>
              </a:rPr>
              <a:t>  It can be less than 14 days, depending on when the two days off come, but in calculating work days, it can never be more.</a:t>
            </a:r>
          </a:p>
          <a:p>
            <a:pPr eaLnBrk="1" hangingPunct="1">
              <a:spcBef>
                <a:spcPct val="0"/>
              </a:spcBef>
              <a:buFont typeface="Calibri" pitchFamily="34" charset="0"/>
              <a:buAutoNum type="arabicPeriod"/>
              <a:defRPr/>
            </a:pPr>
            <a:r>
              <a:rPr lang="en-US" dirty="0" smtClean="0"/>
              <a:t>“</a:t>
            </a:r>
            <a:r>
              <a:rPr lang="en-US" dirty="0" smtClean="0">
                <a:latin typeface="Arial" charset="0"/>
              </a:rPr>
              <a:t>On-duty</a:t>
            </a:r>
            <a:r>
              <a:rPr lang="en-US" dirty="0" smtClean="0"/>
              <a:t>”</a:t>
            </a:r>
            <a:r>
              <a:rPr lang="en-US" dirty="0" smtClean="0">
                <a:latin typeface="Arial" charset="0"/>
              </a:rPr>
              <a:t> period means you are engaged in or connected with the movement of trains.  It applies to covered service only, not just getting paid.  If you report to perform duty in a covered service you</a:t>
            </a:r>
            <a:r>
              <a:rPr lang="en-US" dirty="0" smtClean="0"/>
              <a:t>’</a:t>
            </a:r>
            <a:r>
              <a:rPr lang="en-US" dirty="0" smtClean="0">
                <a:latin typeface="Arial" charset="0"/>
              </a:rPr>
              <a:t>ve initiated an on-duty period.  If you report for a class without moving equipment or doing something associated with the movement of a train, such as operating switches for train movements, you have not initiated an on-duty period.  This is critical because the calendar day requires revolve around initiating an on-duty period, not just doing something you get paid for.</a:t>
            </a:r>
          </a:p>
          <a:p>
            <a:pPr eaLnBrk="1" hangingPunct="1">
              <a:spcBef>
                <a:spcPct val="0"/>
              </a:spcBef>
              <a:buFont typeface="Calibri" pitchFamily="34" charset="0"/>
              <a:buAutoNum type="arabicPeriod"/>
              <a:defRPr/>
            </a:pPr>
            <a:r>
              <a:rPr lang="en-US" dirty="0" smtClean="0"/>
              <a:t>“</a:t>
            </a:r>
            <a:r>
              <a:rPr lang="en-US" dirty="0" smtClean="0">
                <a:latin typeface="Arial" charset="0"/>
              </a:rPr>
              <a:t>Initiate an on-duty period</a:t>
            </a:r>
            <a:r>
              <a:rPr lang="en-US" dirty="0" smtClean="0"/>
              <a:t>”</a:t>
            </a:r>
            <a:r>
              <a:rPr lang="en-US" dirty="0" smtClean="0">
                <a:latin typeface="Arial" charset="0"/>
              </a:rPr>
              <a:t> means the day to actually started the tour of duty, not the day you did some work.  For example, tonight</a:t>
            </a:r>
            <a:r>
              <a:rPr lang="en-US" dirty="0" smtClean="0"/>
              <a:t>’</a:t>
            </a:r>
            <a:r>
              <a:rPr lang="en-US" dirty="0" smtClean="0">
                <a:latin typeface="Arial" charset="0"/>
              </a:rPr>
              <a:t>s 11 p.m. yard crew will initiate an on-duty period today and work into tomorrow.  If it doesn</a:t>
            </a:r>
            <a:r>
              <a:rPr lang="en-US" dirty="0" smtClean="0"/>
              <a:t>’</a:t>
            </a:r>
            <a:r>
              <a:rPr lang="en-US" dirty="0" smtClean="0">
                <a:latin typeface="Arial" charset="0"/>
              </a:rPr>
              <a:t>t begin a separate on-duty period tomorrow, tomorrow wouldn</a:t>
            </a:r>
            <a:r>
              <a:rPr lang="en-US" dirty="0" smtClean="0"/>
              <a:t>’</a:t>
            </a:r>
            <a:r>
              <a:rPr lang="en-US" dirty="0" smtClean="0">
                <a:latin typeface="Arial" charset="0"/>
              </a:rPr>
              <a:t>t count as a calendar day worked.</a:t>
            </a:r>
          </a:p>
          <a:p>
            <a:pPr eaLnBrk="1" hangingPunct="1">
              <a:spcBef>
                <a:spcPct val="0"/>
              </a:spcBef>
              <a:buFont typeface="Calibri" pitchFamily="34" charset="0"/>
              <a:buAutoNum type="arabicPeriod"/>
              <a:defRPr/>
            </a:pPr>
            <a:r>
              <a:rPr lang="en-US" dirty="0" smtClean="0"/>
              <a:t>“</a:t>
            </a:r>
            <a:r>
              <a:rPr lang="en-US" dirty="0" smtClean="0">
                <a:latin typeface="Arial" charset="0"/>
              </a:rPr>
              <a:t>24 consecutive hours</a:t>
            </a:r>
            <a:r>
              <a:rPr lang="en-US" dirty="0" smtClean="0"/>
              <a:t>”</a:t>
            </a:r>
            <a:r>
              <a:rPr lang="en-US" dirty="0" smtClean="0">
                <a:latin typeface="Arial" charset="0"/>
              </a:rPr>
              <a:t> is different than </a:t>
            </a:r>
            <a:r>
              <a:rPr lang="en-US" dirty="0" smtClean="0"/>
              <a:t>“</a:t>
            </a:r>
            <a:r>
              <a:rPr lang="en-US" dirty="0" smtClean="0">
                <a:latin typeface="Arial" charset="0"/>
              </a:rPr>
              <a:t>initiating an on-duty period</a:t>
            </a:r>
            <a:r>
              <a:rPr lang="en-US" dirty="0" smtClean="0"/>
              <a:t>”</a:t>
            </a:r>
            <a:r>
              <a:rPr lang="en-US" dirty="0" smtClean="0">
                <a:latin typeface="Arial" charset="0"/>
              </a:rPr>
              <a:t> because it starts at the end of the duty tour, not when the duty tour started.</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4CDAD22A-06FD-4CAD-8FD2-F5377EB1BAF0}" type="slidenum">
              <a:rPr lang="en-US" smtClean="0"/>
              <a:pPr>
                <a:defRPr/>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Quick review:</a:t>
            </a:r>
          </a:p>
          <a:p>
            <a:pPr eaLnBrk="1" fontAlgn="auto" hangingPunct="1">
              <a:spcBef>
                <a:spcPts val="0"/>
              </a:spcBef>
              <a:spcAft>
                <a:spcPts val="0"/>
              </a:spcAft>
              <a:defRPr/>
            </a:pPr>
            <a:endParaRPr lang="en-US" dirty="0" smtClean="0"/>
          </a:p>
          <a:p>
            <a:pPr marL="174708" indent="-174708" eaLnBrk="1" fontAlgn="auto" hangingPunct="1">
              <a:spcBef>
                <a:spcPts val="0"/>
              </a:spcBef>
              <a:spcAft>
                <a:spcPts val="0"/>
              </a:spcAft>
              <a:buFont typeface="Arial" pitchFamily="34" charset="0"/>
              <a:buChar char="•"/>
              <a:defRPr/>
            </a:pPr>
            <a:r>
              <a:rPr lang="en-US" dirty="0" smtClean="0"/>
              <a:t>Initiating an on-duty period requires covered service.</a:t>
            </a:r>
          </a:p>
          <a:p>
            <a:pPr marL="174708" indent="-174708" eaLnBrk="1" fontAlgn="auto" hangingPunct="1">
              <a:spcBef>
                <a:spcPts val="0"/>
              </a:spcBef>
              <a:spcAft>
                <a:spcPts val="0"/>
              </a:spcAft>
              <a:buFont typeface="Arial" pitchFamily="34" charset="0"/>
              <a:buChar char="•"/>
              <a:defRPr/>
            </a:pPr>
            <a:r>
              <a:rPr lang="en-US" dirty="0" smtClean="0"/>
              <a:t>It does not constitute an on-duty period or part of one unless it’s connected to an on-duty period by a rest period of less than 8 hours.</a:t>
            </a:r>
          </a:p>
          <a:p>
            <a:pPr marL="174708" indent="-174708" eaLnBrk="1" fontAlgn="auto" hangingPunct="1">
              <a:spcBef>
                <a:spcPts val="0"/>
              </a:spcBef>
              <a:spcAft>
                <a:spcPts val="0"/>
              </a:spcAft>
              <a:buFont typeface="Arial" pitchFamily="34" charset="0"/>
              <a:buChar char="•"/>
              <a:defRPr/>
            </a:pPr>
            <a:r>
              <a:rPr lang="en-US" dirty="0" smtClean="0"/>
              <a:t>Sitting in a classroom all day is not covered service.</a:t>
            </a:r>
          </a:p>
          <a:p>
            <a:pPr marL="174708" indent="-174708" eaLnBrk="1" fontAlgn="auto" hangingPunct="1">
              <a:spcBef>
                <a:spcPts val="0"/>
              </a:spcBef>
              <a:spcAft>
                <a:spcPts val="0"/>
              </a:spcAft>
              <a:buFont typeface="Arial" pitchFamily="34" charset="0"/>
              <a:buChar char="•"/>
              <a:defRPr/>
            </a:pPr>
            <a:r>
              <a:rPr lang="en-US" dirty="0" smtClean="0"/>
              <a:t>Going out in the yard and walking around equipment during training is not covered service.</a:t>
            </a:r>
          </a:p>
          <a:p>
            <a:pPr marL="174708" indent="-174708"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C74CF44-7B6A-4EBC-BBDB-5A56C6C6DC25}" type="slidenum">
              <a:rPr lang="en-US"/>
              <a:pPr>
                <a:defRPr/>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A quick review:</a:t>
            </a:r>
          </a:p>
          <a:p>
            <a:pPr eaLnBrk="1" fontAlgn="auto" hangingPunct="1">
              <a:spcBef>
                <a:spcPts val="0"/>
              </a:spcBef>
              <a:spcAft>
                <a:spcPts val="0"/>
              </a:spcAft>
              <a:defRPr/>
            </a:pPr>
            <a:endParaRPr lang="en-US" dirty="0" smtClean="0"/>
          </a:p>
          <a:p>
            <a:pPr marL="232943" indent="-232943" eaLnBrk="1" fontAlgn="auto" hangingPunct="1">
              <a:spcBef>
                <a:spcPts val="0"/>
              </a:spcBef>
              <a:spcAft>
                <a:spcPts val="0"/>
              </a:spcAft>
              <a:buFont typeface="+mj-lt"/>
              <a:buAutoNum type="arabicPeriod"/>
              <a:defRPr/>
            </a:pPr>
            <a:r>
              <a:rPr lang="en-US" dirty="0" smtClean="0"/>
              <a:t>Everyone’s 1</a:t>
            </a:r>
            <a:r>
              <a:rPr lang="en-US" baseline="30000" dirty="0" smtClean="0"/>
              <a:t>st</a:t>
            </a:r>
            <a:r>
              <a:rPr lang="en-US" dirty="0" smtClean="0"/>
              <a:t> series will start on the 1</a:t>
            </a:r>
            <a:r>
              <a:rPr lang="en-US" baseline="30000" dirty="0" smtClean="0"/>
              <a:t>st</a:t>
            </a:r>
            <a:r>
              <a:rPr lang="en-US" dirty="0" smtClean="0"/>
              <a:t> day they initiate an on-duty period.</a:t>
            </a:r>
          </a:p>
          <a:p>
            <a:pPr marL="232943" indent="-232943" eaLnBrk="1" fontAlgn="auto" hangingPunct="1">
              <a:spcBef>
                <a:spcPts val="0"/>
              </a:spcBef>
              <a:spcAft>
                <a:spcPts val="0"/>
              </a:spcAft>
              <a:buFont typeface="+mj-lt"/>
              <a:buAutoNum type="arabicPeriod"/>
              <a:defRPr/>
            </a:pPr>
            <a:r>
              <a:rPr lang="en-US" dirty="0" smtClean="0"/>
              <a:t>That series will end on the 2</a:t>
            </a:r>
            <a:r>
              <a:rPr lang="en-US" baseline="30000" dirty="0" smtClean="0"/>
              <a:t>nd</a:t>
            </a:r>
            <a:r>
              <a:rPr lang="en-US" dirty="0" smtClean="0"/>
              <a:t> calendar day in which the employee does NOT initiate an on-duty period.</a:t>
            </a:r>
          </a:p>
          <a:p>
            <a:pPr marL="232943" indent="-232943" eaLnBrk="1" fontAlgn="auto" hangingPunct="1">
              <a:spcBef>
                <a:spcPts val="0"/>
              </a:spcBef>
              <a:spcAft>
                <a:spcPts val="0"/>
              </a:spcAft>
              <a:buFont typeface="+mj-lt"/>
              <a:buAutoNum type="arabicPeriod"/>
              <a:defRPr/>
            </a:pPr>
            <a:r>
              <a:rPr lang="en-US" dirty="0" smtClean="0"/>
              <a:t>The next series will start the next day the employee initiates an on-duty period.</a:t>
            </a:r>
          </a:p>
          <a:p>
            <a:pPr marL="232943" indent="-232943" eaLnBrk="1" fontAlgn="auto" hangingPunct="1">
              <a:spcBef>
                <a:spcPts val="0"/>
              </a:spcBef>
              <a:spcAft>
                <a:spcPts val="0"/>
              </a:spcAft>
              <a:buFont typeface="+mj-lt"/>
              <a:buAutoNum type="arabicPeriod"/>
              <a:defRPr/>
            </a:pPr>
            <a:r>
              <a:rPr lang="en-US" dirty="0" smtClean="0"/>
              <a:t>All scheduled runs will be designated either Type 1 or Type 2 in the Run Guide. </a:t>
            </a:r>
          </a:p>
          <a:p>
            <a:pPr marL="232943" indent="-232943" eaLnBrk="1" fontAlgn="auto" hangingPunct="1">
              <a:spcBef>
                <a:spcPts val="0"/>
              </a:spcBef>
              <a:spcAft>
                <a:spcPts val="0"/>
              </a:spcAft>
              <a:buFont typeface="+mj-lt"/>
              <a:buAutoNum type="arabicPeriod"/>
              <a:defRPr/>
            </a:pPr>
            <a:r>
              <a:rPr lang="en-US" dirty="0" smtClean="0"/>
              <a:t>All Type 1 assignments are subject to the 14/2 requirements.</a:t>
            </a:r>
          </a:p>
          <a:p>
            <a:pPr marL="232943" indent="-232943" eaLnBrk="1" fontAlgn="auto" hangingPunct="1">
              <a:spcBef>
                <a:spcPts val="0"/>
              </a:spcBef>
              <a:spcAft>
                <a:spcPts val="0"/>
              </a:spcAft>
              <a:buFont typeface="+mj-lt"/>
              <a:buAutoNum type="arabicPeriod"/>
              <a:defRPr/>
            </a:pPr>
            <a:r>
              <a:rPr lang="en-US" dirty="0" smtClean="0"/>
              <a:t>Type 2 assignments are subject to the 14/2 requirements, plus the 6/24 requirement if the individual works 6 consecutive days.  The 6/24 requirement doesn’t kick in if the individual doesn’t work 6 consecutive days.</a:t>
            </a:r>
          </a:p>
          <a:p>
            <a:pPr marL="232943" indent="-232943" eaLnBrk="1" fontAlgn="auto" hangingPunct="1">
              <a:spcBef>
                <a:spcPts val="0"/>
              </a:spcBef>
              <a:spcAft>
                <a:spcPts val="0"/>
              </a:spcAft>
              <a:buFont typeface="+mj-lt"/>
              <a:buAutoNum type="arabicPeriod"/>
              <a:defRPr/>
            </a:pPr>
            <a:r>
              <a:rPr lang="en-US" dirty="0" smtClean="0"/>
              <a:t>Any assignment that works from 12 a.m. to 3:59 a.m. is a Type 2 assignment.</a:t>
            </a:r>
          </a:p>
          <a:p>
            <a:pPr eaLnBrk="1" fontAlgn="auto" hangingPunct="1">
              <a:spcBef>
                <a:spcPts val="0"/>
              </a:spcBef>
              <a:spcAft>
                <a:spcPts val="0"/>
              </a:spcAft>
              <a:defRPr/>
            </a:pPr>
            <a:endParaRPr lang="en-US" dirty="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87D2005-58DD-4C4E-90AE-4191ADCF069B}" type="slidenum">
              <a:rPr lang="en-US"/>
              <a:pPr>
                <a:defRPr/>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“series” always starts on a work day.</a:t>
            </a:r>
          </a:p>
          <a:p>
            <a:pPr eaLnBrk="1" hangingPunct="1">
              <a:spcBef>
                <a:spcPct val="0"/>
              </a:spcBef>
            </a:pPr>
            <a:endParaRPr lang="en-US" smtClean="0"/>
          </a:p>
          <a:p>
            <a:pPr eaLnBrk="1" hangingPunct="1">
              <a:spcBef>
                <a:spcPct val="0"/>
              </a:spcBef>
            </a:pPr>
            <a:r>
              <a:rPr lang="en-US" smtClean="0"/>
              <a:t>The calculations are based on calendar days in which an on-duty period is initiated, not the number of starts in one day.  For example, an extra-list person can work from 6 a.m. to 2 p.m. and then get called out again at 11 p.m.  That person only initiated on-duty periods on one calendar day, even though he/she worked two shifts.</a:t>
            </a:r>
          </a:p>
          <a:p>
            <a:pPr eaLnBrk="1" hangingPunct="1">
              <a:spcBef>
                <a:spcPct val="0"/>
              </a:spcBef>
            </a:pPr>
            <a:endParaRPr lang="en-US" smtClean="0"/>
          </a:p>
          <a:p>
            <a:pPr eaLnBrk="1" hangingPunct="1">
              <a:spcBef>
                <a:spcPct val="0"/>
              </a:spcBef>
            </a:pPr>
            <a:r>
              <a:rPr lang="en-US" smtClean="0"/>
              <a:t>The 14/2 requirement requires 2 calendar days in which the employee does not initiate an on-duty period.  These days do not have to be consecutive.  However, if the employee works any combination of 13 or more days in the series, he/she must then have two consecutive calendar days off.  That is, if the employee gets 0 or 1 day off in the series, he or she must have two consecutive days off before initiating another on-duty period.</a:t>
            </a:r>
          </a:p>
          <a:p>
            <a:pPr eaLnBrk="1" hangingPunct="1">
              <a:spcBef>
                <a:spcPct val="0"/>
              </a:spcBef>
            </a:pPr>
            <a:endParaRPr lang="en-US"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9D9A30B-25FE-4319-9F09-EFEFF4D6AF47}" type="slidenum">
              <a:rPr lang="en-US"/>
              <a:pPr>
                <a:defRPr/>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F70E366-0140-4B3A-B2AD-DD0B982F345C}" type="slidenum">
              <a:rPr lang="en-US" smtClean="0"/>
              <a:pPr>
                <a:defRPr/>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Before beginning Module #1 read all NORAC rules and Timetable Special Instructions relating to the Hours of Service regulations.</a:t>
            </a:r>
          </a:p>
        </p:txBody>
      </p:sp>
      <p:sp>
        <p:nvSpPr>
          <p:cNvPr id="4" name="Slide Number Placeholder 3"/>
          <p:cNvSpPr>
            <a:spLocks noGrp="1"/>
          </p:cNvSpPr>
          <p:nvPr>
            <p:ph type="sldNum" sz="quarter" idx="5"/>
          </p:nvPr>
        </p:nvSpPr>
        <p:spPr/>
        <p:txBody>
          <a:bodyPr/>
          <a:lstStyle/>
          <a:p>
            <a:pPr>
              <a:defRPr/>
            </a:pPr>
            <a:fld id="{246B5B44-D7F3-4C9D-A117-F1EEDD50A98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3" name="Notes Placeholder 2"/>
          <p:cNvSpPr>
            <a:spLocks noGrp="1"/>
          </p:cNvSpPr>
          <p:nvPr>
            <p:ph type="body" idx="1"/>
          </p:nvPr>
        </p:nvSpPr>
        <p:spPr/>
        <p:txBody>
          <a:bodyPr/>
          <a:lstStyle/>
          <a:p>
            <a:pPr marL="232943" indent="-232943" eaLnBrk="1" fontAlgn="auto" hangingPunct="1">
              <a:spcBef>
                <a:spcPts val="0"/>
              </a:spcBef>
              <a:spcAft>
                <a:spcPts val="0"/>
              </a:spcAft>
              <a:buFont typeface="+mj-lt"/>
              <a:buAutoNum type="arabicPeriod"/>
              <a:defRPr/>
            </a:pPr>
            <a:r>
              <a:rPr lang="en-US" dirty="0" smtClean="0"/>
              <a:t>When working a regular run, you’re governed by the designation.  Even if you are on the extra list and catch a run off the board, you will fall under that run’s designation for that day.</a:t>
            </a:r>
          </a:p>
          <a:p>
            <a:pPr marL="698830" lvl="1" indent="-232943" eaLnBrk="1" fontAlgn="auto" hangingPunct="1">
              <a:spcBef>
                <a:spcPts val="0"/>
              </a:spcBef>
              <a:spcAft>
                <a:spcPts val="0"/>
              </a:spcAft>
              <a:buFont typeface="+mj-lt"/>
              <a:buAutoNum type="alphaLcParenR"/>
              <a:defRPr/>
            </a:pPr>
            <a:r>
              <a:rPr lang="en-US" dirty="0" smtClean="0"/>
              <a:t>4a – 8p = Type 1, even when delayed.</a:t>
            </a:r>
          </a:p>
          <a:p>
            <a:pPr marL="698830" lvl="1" indent="-232943" eaLnBrk="1" fontAlgn="auto" hangingPunct="1">
              <a:spcBef>
                <a:spcPts val="0"/>
              </a:spcBef>
              <a:spcAft>
                <a:spcPts val="0"/>
              </a:spcAft>
              <a:buFont typeface="+mj-lt"/>
              <a:buAutoNum type="alphaLcParenR"/>
              <a:defRPr/>
            </a:pPr>
            <a:r>
              <a:rPr lang="en-US" dirty="0" smtClean="0"/>
              <a:t>8:01p – 11:59a = based on analysis</a:t>
            </a:r>
          </a:p>
          <a:p>
            <a:pPr marL="698830" lvl="1" indent="-232943" eaLnBrk="1" fontAlgn="auto" hangingPunct="1">
              <a:spcBef>
                <a:spcPts val="0"/>
              </a:spcBef>
              <a:spcAft>
                <a:spcPts val="0"/>
              </a:spcAft>
              <a:buFont typeface="+mj-lt"/>
              <a:buAutoNum type="alphaLcParenR"/>
              <a:defRPr/>
            </a:pPr>
            <a:r>
              <a:rPr lang="en-US" dirty="0" smtClean="0"/>
              <a:t>12a – 3:59a = Type 2.</a:t>
            </a:r>
          </a:p>
          <a:p>
            <a:pPr marL="232943" indent="-232943" eaLnBrk="1" fontAlgn="auto" hangingPunct="1">
              <a:spcBef>
                <a:spcPts val="0"/>
              </a:spcBef>
              <a:spcAft>
                <a:spcPts val="0"/>
              </a:spcAft>
              <a:buFont typeface="+mj-lt"/>
              <a:buAutoNum type="arabicPeriod"/>
              <a:defRPr/>
            </a:pPr>
            <a:r>
              <a:rPr lang="en-US" dirty="0" smtClean="0"/>
              <a:t>When working an extra job which is “unscheduled” work, your categorization will be based on the time frame.</a:t>
            </a:r>
          </a:p>
          <a:p>
            <a:pPr marL="698830" lvl="1" indent="-232943" eaLnBrk="1" fontAlgn="auto" hangingPunct="1">
              <a:spcBef>
                <a:spcPts val="0"/>
              </a:spcBef>
              <a:spcAft>
                <a:spcPts val="0"/>
              </a:spcAft>
              <a:buFont typeface="+mj-lt"/>
              <a:buAutoNum type="alphaLcParenR"/>
              <a:defRPr/>
            </a:pPr>
            <a:r>
              <a:rPr lang="en-US" dirty="0" smtClean="0"/>
              <a:t>Cannot analyze unscheduled work, so you have to go by the duty times.</a:t>
            </a:r>
          </a:p>
          <a:p>
            <a:pPr marL="698830" lvl="1" indent="-232943" eaLnBrk="1" fontAlgn="auto" hangingPunct="1">
              <a:spcBef>
                <a:spcPts val="0"/>
              </a:spcBef>
              <a:spcAft>
                <a:spcPts val="0"/>
              </a:spcAft>
              <a:buFont typeface="+mj-lt"/>
              <a:buAutoNum type="alphaLcParenR"/>
              <a:defRPr/>
            </a:pPr>
            <a:r>
              <a:rPr lang="en-US" dirty="0" smtClean="0"/>
              <a:t>4a – 8p = Type 1.</a:t>
            </a:r>
          </a:p>
          <a:p>
            <a:pPr marL="698830" lvl="1" indent="-232943" eaLnBrk="1" fontAlgn="auto" hangingPunct="1">
              <a:spcBef>
                <a:spcPts val="0"/>
              </a:spcBef>
              <a:spcAft>
                <a:spcPts val="0"/>
              </a:spcAft>
              <a:buFont typeface="+mj-lt"/>
              <a:buAutoNum type="alphaLcParenR"/>
              <a:defRPr/>
            </a:pPr>
            <a:r>
              <a:rPr lang="en-US" dirty="0" smtClean="0"/>
              <a:t>8:01p – 3:59a = Type 2.</a:t>
            </a:r>
          </a:p>
          <a:p>
            <a:pPr eaLnBrk="1" fontAlgn="auto" hangingPunct="1">
              <a:spcBef>
                <a:spcPts val="0"/>
              </a:spcBef>
              <a:spcAft>
                <a:spcPts val="0"/>
              </a:spcAft>
              <a:defRPr/>
            </a:pPr>
            <a:endParaRPr lang="en-US" dirty="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E2A278A-6CCF-4142-A938-DAF0B1648774}" type="slidenum">
              <a:rPr lang="en-US"/>
              <a:pPr>
                <a:defRPr/>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normAutofit/>
          </a:bodyPr>
          <a:lstStyle/>
          <a:p>
            <a:r>
              <a:rPr lang="en-US" dirty="0" smtClean="0"/>
              <a:t>If</a:t>
            </a:r>
            <a:r>
              <a:rPr lang="en-US" baseline="0" dirty="0" smtClean="0"/>
              <a:t> called out on the Extra List for a Type 1 on the </a:t>
            </a:r>
            <a:r>
              <a:rPr lang="en-US" baseline="0" dirty="0" err="1" smtClean="0"/>
              <a:t>Crewboard</a:t>
            </a:r>
            <a:r>
              <a:rPr lang="en-US" baseline="0" dirty="0" smtClean="0"/>
              <a:t> (run sheet) it’s a TYPE 1-- if called for a TYPE 2 it goes by the Hours!!!</a:t>
            </a:r>
            <a:endParaRPr lang="en-US" dirty="0"/>
          </a:p>
        </p:txBody>
      </p:sp>
      <p:sp>
        <p:nvSpPr>
          <p:cNvPr id="4" name="Slide Number Placeholder 3"/>
          <p:cNvSpPr>
            <a:spLocks noGrp="1"/>
          </p:cNvSpPr>
          <p:nvPr>
            <p:ph type="sldNum" sz="quarter" idx="10"/>
          </p:nvPr>
        </p:nvSpPr>
        <p:spPr/>
        <p:txBody>
          <a:bodyPr/>
          <a:lstStyle/>
          <a:p>
            <a:pPr>
              <a:defRPr/>
            </a:pPr>
            <a:fld id="{FCE7246B-D159-4D05-8B02-6E60BC057586}" type="slidenum">
              <a:rPr lang="en-US" smtClean="0"/>
              <a:pPr>
                <a:defRPr/>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basic example of a 5-day assignment consisting of all Type 1 jobs.  </a:t>
            </a:r>
          </a:p>
          <a:p>
            <a:pPr eaLnBrk="1" hangingPunct="1">
              <a:spcBef>
                <a:spcPct val="0"/>
              </a:spcBef>
            </a:pPr>
            <a:endParaRPr lang="en-US" smtClean="0"/>
          </a:p>
          <a:p>
            <a:pPr eaLnBrk="1" hangingPunct="1">
              <a:spcBef>
                <a:spcPct val="0"/>
              </a:spcBef>
            </a:pPr>
            <a:r>
              <a:rPr lang="en-US" smtClean="0"/>
              <a:t>Series starts on the first day on or after that day that the employee initiates an on-duty period, and works 5 straight days.  Day 6 is the 1</a:t>
            </a:r>
            <a:r>
              <a:rPr lang="en-US" baseline="30000" smtClean="0"/>
              <a:t>st</a:t>
            </a:r>
            <a:r>
              <a:rPr lang="en-US" smtClean="0"/>
              <a:t> calendar day without initiating an on-duty period, immediately followed by Day 7 without an on-duty period, what happens?  The series ends.</a:t>
            </a:r>
          </a:p>
          <a:p>
            <a:pPr eaLnBrk="1" hangingPunct="1">
              <a:spcBef>
                <a:spcPct val="0"/>
              </a:spcBef>
            </a:pPr>
            <a:endParaRPr lang="en-US" smtClean="0"/>
          </a:p>
          <a:p>
            <a:pPr eaLnBrk="1" hangingPunct="1">
              <a:spcBef>
                <a:spcPct val="0"/>
              </a:spcBef>
            </a:pPr>
            <a:r>
              <a:rPr lang="en-US" smtClean="0"/>
              <a:t>When does the next series begin?  The next day the individual initiates an on-duty period.  And the cycle continues.</a:t>
            </a:r>
          </a:p>
          <a:p>
            <a:pPr eaLnBrk="1" hangingPunct="1">
              <a:spcBef>
                <a:spcPct val="0"/>
              </a:spcBef>
            </a:pPr>
            <a:endParaRPr lang="en-US" smtClean="0"/>
          </a:p>
          <a:p>
            <a:pPr eaLnBrk="1" hangingPunct="1">
              <a:spcBef>
                <a:spcPct val="0"/>
              </a:spcBef>
            </a:pPr>
            <a:r>
              <a:rPr lang="en-US" smtClean="0"/>
              <a:t>As info, in this kind of situation, it doesn’t matter if the person works Type 1 or Type 2 jobs because he/she never works more than 5 days straight, so the 24-hour and mandatory 2-calendar day off requirements never kick in.</a:t>
            </a:r>
          </a:p>
          <a:p>
            <a:pPr eaLnBrk="1" hangingPunct="1">
              <a:spcBef>
                <a:spcPct val="0"/>
              </a:spcBef>
            </a:pPr>
            <a:endParaRPr lang="en-US" smtClean="0"/>
          </a:p>
          <a:p>
            <a:pPr eaLnBrk="1" hangingPunct="1">
              <a:spcBef>
                <a:spcPct val="0"/>
              </a:spcBef>
            </a:pPr>
            <a:r>
              <a:rPr lang="en-US" smtClean="0"/>
              <a:t>Questions?</a:t>
            </a:r>
          </a:p>
          <a:p>
            <a:pPr eaLnBrk="1" hangingPunct="1">
              <a:spcBef>
                <a:spcPct val="0"/>
              </a:spcBef>
            </a:pPr>
            <a:endParaRPr lang="en-US"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2D33935-2EAC-4756-B329-519DA29E3D8C}" type="slidenum">
              <a:rPr lang="en-US"/>
              <a:pPr>
                <a:defRPr/>
              </a:pPr>
              <a:t>50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a:p>
            <a:pPr eaLnBrk="1" hangingPunct="1">
              <a:spcBef>
                <a:spcPct val="0"/>
              </a:spcBef>
            </a:pPr>
            <a:r>
              <a:rPr lang="en-US" smtClean="0"/>
              <a:t>Explain again in more detail  how the Series box on Top works-This is used to track any previous calendar days in the current series from the Last TRO-Q—you must import the current Series information from the last TRO-Q.</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C0D941-4044-4DD1-BA19-F6D369F2DA40}" type="slidenum">
              <a:rPr lang="en-US"/>
              <a:pPr>
                <a:defRPr/>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FC31A2A-2020-43BA-B3BB-3BF240F19E67}" type="slidenum">
              <a:rPr lang="en-US"/>
              <a:pPr>
                <a:defRPr/>
              </a:pPr>
              <a:t>52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basic example of a 5-day assignment consisting of all Type 2 jobs.  </a:t>
            </a:r>
          </a:p>
          <a:p>
            <a:pPr eaLnBrk="1" hangingPunct="1">
              <a:spcBef>
                <a:spcPct val="0"/>
              </a:spcBef>
            </a:pPr>
            <a:endParaRPr lang="en-US" smtClean="0"/>
          </a:p>
          <a:p>
            <a:pPr eaLnBrk="1" hangingPunct="1">
              <a:spcBef>
                <a:spcPct val="0"/>
              </a:spcBef>
            </a:pPr>
            <a:r>
              <a:rPr lang="en-US" smtClean="0"/>
              <a:t>Series starts on the first day on or after that day that the employee initiates an on-duty period, and works 5 straight days.  Day 6 is the 1</a:t>
            </a:r>
            <a:r>
              <a:rPr lang="en-US" baseline="30000" smtClean="0"/>
              <a:t>st</a:t>
            </a:r>
            <a:r>
              <a:rPr lang="en-US" smtClean="0"/>
              <a:t> calendar day without initiating an on-duty period, immediately followed by Day 7 without an on-duty period, what happens?  The series ends.</a:t>
            </a:r>
          </a:p>
          <a:p>
            <a:pPr eaLnBrk="1" hangingPunct="1">
              <a:spcBef>
                <a:spcPct val="0"/>
              </a:spcBef>
            </a:pPr>
            <a:endParaRPr lang="en-US" smtClean="0"/>
          </a:p>
          <a:p>
            <a:pPr eaLnBrk="1" hangingPunct="1">
              <a:spcBef>
                <a:spcPct val="0"/>
              </a:spcBef>
            </a:pPr>
            <a:r>
              <a:rPr lang="en-US" smtClean="0"/>
              <a:t>When does the next series begin?  The next day the individual initiates an on-duty period.  And the cycle continues.</a:t>
            </a:r>
          </a:p>
          <a:p>
            <a:pPr eaLnBrk="1" hangingPunct="1">
              <a:spcBef>
                <a:spcPct val="0"/>
              </a:spcBef>
            </a:pPr>
            <a:endParaRPr lang="en-US" smtClean="0"/>
          </a:p>
          <a:p>
            <a:pPr eaLnBrk="1" hangingPunct="1">
              <a:spcBef>
                <a:spcPct val="0"/>
              </a:spcBef>
            </a:pPr>
            <a:r>
              <a:rPr lang="en-US" smtClean="0"/>
              <a:t>As info, in this kind of situation, it doesn’t matter if the person works Type 1 or </a:t>
            </a:r>
            <a:r>
              <a:rPr lang="en-US" b="1" u="sng" smtClean="0"/>
              <a:t>Type 2 jobs </a:t>
            </a:r>
            <a:r>
              <a:rPr lang="en-US" smtClean="0"/>
              <a:t>because he/she never works more than 5 days straight, so the 24-hour and mandatory 2-calendar day off requirements never kick in.</a:t>
            </a:r>
          </a:p>
          <a:p>
            <a:pPr eaLnBrk="1" hangingPunct="1">
              <a:spcBef>
                <a:spcPct val="0"/>
              </a:spcBef>
            </a:pPr>
            <a:endParaRPr lang="en-US" smtClean="0"/>
          </a:p>
          <a:p>
            <a:pPr eaLnBrk="1" hangingPunct="1">
              <a:spcBef>
                <a:spcPct val="0"/>
              </a:spcBef>
            </a:pPr>
            <a:r>
              <a:rPr lang="en-US" smtClean="0"/>
              <a:t>Questions?</a:t>
            </a:r>
          </a:p>
          <a:p>
            <a:pPr eaLnBrk="1" hangingPunct="1">
              <a:spcBef>
                <a:spcPct val="0"/>
              </a:spcBef>
            </a:pPr>
            <a:endParaRPr lang="en-US" smtClean="0"/>
          </a:p>
          <a:p>
            <a:pPr eaLnBrk="1" hangingPunct="1">
              <a:spcBef>
                <a:spcPct val="0"/>
              </a:spcBef>
            </a:pPr>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3D26909-BC1D-44E7-BCB4-66EB843D5EDA}" type="slidenum">
              <a:rPr lang="en-US"/>
              <a:pPr>
                <a:defRPr/>
              </a:pPr>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F243E69-178B-4D9E-B862-2A989EC727C4}" type="slidenum">
              <a:rPr lang="en-US"/>
              <a:pPr>
                <a:defRPr/>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99C12B-D13E-4D25-918E-9EB7C01116B4}" type="slidenum">
              <a:rPr lang="en-US"/>
              <a:pPr>
                <a:defRPr/>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basic example of a 6-day assignment consisting of all Type 1 jobs. With interim release   </a:t>
            </a:r>
          </a:p>
          <a:p>
            <a:pPr eaLnBrk="1" hangingPunct="1">
              <a:spcBef>
                <a:spcPct val="0"/>
              </a:spcBef>
            </a:pPr>
            <a:endParaRPr lang="en-US" smtClean="0"/>
          </a:p>
          <a:p>
            <a:pPr eaLnBrk="1" hangingPunct="1">
              <a:spcBef>
                <a:spcPct val="0"/>
              </a:spcBef>
            </a:pPr>
            <a:r>
              <a:rPr lang="en-US" smtClean="0"/>
              <a:t>Series starts on that day and works 6-straight days.  Day 7 is the 1</a:t>
            </a:r>
            <a:r>
              <a:rPr lang="en-US" baseline="30000" smtClean="0"/>
              <a:t>st</a:t>
            </a:r>
            <a:r>
              <a:rPr lang="en-US" smtClean="0"/>
              <a:t> calendar day without initiating an on-duty period, then there are 6 consecutive work days extending up to day 13.  Day 14, no on-duty period, what happens?  The series ends.</a:t>
            </a:r>
          </a:p>
          <a:p>
            <a:pPr eaLnBrk="1" hangingPunct="1">
              <a:spcBef>
                <a:spcPct val="0"/>
              </a:spcBef>
            </a:pPr>
            <a:endParaRPr lang="en-US" smtClean="0"/>
          </a:p>
          <a:p>
            <a:pPr eaLnBrk="1" hangingPunct="1">
              <a:spcBef>
                <a:spcPct val="0"/>
              </a:spcBef>
            </a:pPr>
            <a:r>
              <a:rPr lang="en-US" smtClean="0"/>
              <a:t>When does the next series begin?  The next day the individual initiates an on-duty period.  And the cycle continues.</a:t>
            </a:r>
          </a:p>
          <a:p>
            <a:pPr eaLnBrk="1" hangingPunct="1">
              <a:spcBef>
                <a:spcPct val="0"/>
              </a:spcBef>
            </a:pPr>
            <a:endParaRPr lang="en-US" smtClean="0"/>
          </a:p>
          <a:p>
            <a:pPr eaLnBrk="1" hangingPunct="1">
              <a:spcBef>
                <a:spcPct val="0"/>
              </a:spcBef>
            </a:pPr>
            <a:r>
              <a:rPr lang="en-US" smtClean="0"/>
              <a:t>Questions?</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7A1DC6E-D81D-450E-80AC-9C8BA21CD602}" type="slidenum">
              <a:rPr lang="en-US"/>
              <a:pPr>
                <a:defRPr/>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CDFF3A4-F93B-4180-8463-06CAE7583006}" type="slidenum">
              <a:rPr lang="en-US"/>
              <a:pPr>
                <a:defRPr/>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Go over what will be covered in Module #1 and emphasize that in going through this course you</a:t>
            </a:r>
            <a:r>
              <a:rPr lang="en-US" smtClean="0"/>
              <a:t>’</a:t>
            </a:r>
            <a:r>
              <a:rPr lang="en-US" smtClean="0">
                <a:latin typeface="Arial" charset="0"/>
              </a:rPr>
              <a:t>re going to be somewhat repetitive.  You</a:t>
            </a:r>
            <a:r>
              <a:rPr lang="en-US" smtClean="0"/>
              <a:t>’</a:t>
            </a:r>
            <a:r>
              <a:rPr lang="en-US" smtClean="0">
                <a:latin typeface="Arial" charset="0"/>
              </a:rPr>
              <a:t>re going to set the ground rules for figuring out the limitations and then go through the examples of how the regulations will be applied.  Hearing the ground rules will provide an initial familiarity, and going through the examples will clear things up to provide a much better understanding of how people will be able to work.</a:t>
            </a:r>
          </a:p>
          <a:p>
            <a:pPr eaLnBrk="1" hangingPunct="1">
              <a:spcBef>
                <a:spcPct val="0"/>
              </a:spcBef>
            </a:pPr>
            <a:r>
              <a:rPr lang="en-US" smtClean="0">
                <a:latin typeface="Arial" charset="0"/>
              </a:rPr>
              <a:t>Make students aware you will be covering only part of the Hours of Service regulations and will be covering Module #2 to cover the other half tomorrow. (Due to the complexity of the requirements)</a:t>
            </a:r>
          </a:p>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11B3AF6-E3AA-416E-B478-A16FD0DDDA88}" type="slidenum">
              <a:rPr lang="en-US"/>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2864CDE-6173-4545-A25A-03DB3AAD67E1}" type="slidenum">
              <a:rPr lang="en-US"/>
              <a:pPr>
                <a:defRPr/>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basic example of a 6-day assignment consisting of all Type 2 jobs.   </a:t>
            </a:r>
          </a:p>
          <a:p>
            <a:pPr eaLnBrk="1" hangingPunct="1">
              <a:spcBef>
                <a:spcPct val="0"/>
              </a:spcBef>
            </a:pPr>
            <a:endParaRPr lang="en-US" smtClean="0"/>
          </a:p>
          <a:p>
            <a:pPr eaLnBrk="1" hangingPunct="1">
              <a:spcBef>
                <a:spcPct val="0"/>
              </a:spcBef>
            </a:pPr>
            <a:r>
              <a:rPr lang="en-US" smtClean="0"/>
              <a:t>Series starts on that day and works 6-straight days.  Day 7 is the 1</a:t>
            </a:r>
            <a:r>
              <a:rPr lang="en-US" baseline="30000" smtClean="0"/>
              <a:t>st</a:t>
            </a:r>
            <a:r>
              <a:rPr lang="en-US" smtClean="0"/>
              <a:t> calendar day without initiating an on-duty period, then there are 6 consecutive work days extending up to day 13.  Day 14, no on-duty period, what happens?  The series ends.</a:t>
            </a:r>
          </a:p>
          <a:p>
            <a:pPr eaLnBrk="1" hangingPunct="1">
              <a:spcBef>
                <a:spcPct val="0"/>
              </a:spcBef>
            </a:pPr>
            <a:endParaRPr lang="en-US" smtClean="0"/>
          </a:p>
          <a:p>
            <a:pPr eaLnBrk="1" hangingPunct="1">
              <a:spcBef>
                <a:spcPct val="0"/>
              </a:spcBef>
            </a:pPr>
            <a:r>
              <a:rPr lang="en-US" smtClean="0"/>
              <a:t>When does the next series begin?  The next day the individual initiates an on-duty period.  And the cycle continues.</a:t>
            </a:r>
          </a:p>
          <a:p>
            <a:pPr eaLnBrk="1" hangingPunct="1">
              <a:spcBef>
                <a:spcPct val="0"/>
              </a:spcBef>
            </a:pPr>
            <a:r>
              <a:rPr lang="en-US" smtClean="0"/>
              <a:t>As info, in this kind of situation, it doesn’t matter if the person works Type 1 or Type 2 jobs because he/she never works more than 6 days straight, without the 24-hour mandatory time off. </a:t>
            </a:r>
          </a:p>
          <a:p>
            <a:pPr eaLnBrk="1" hangingPunct="1">
              <a:spcBef>
                <a:spcPct val="0"/>
              </a:spcBef>
            </a:pPr>
            <a:endParaRPr lang="en-US" smtClean="0"/>
          </a:p>
          <a:p>
            <a:pPr eaLnBrk="1" hangingPunct="1">
              <a:spcBef>
                <a:spcPct val="0"/>
              </a:spcBef>
            </a:pPr>
            <a:r>
              <a:rPr lang="en-US" smtClean="0"/>
              <a:t>Questions?</a:t>
            </a:r>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D0416A1-D068-41C2-9FE2-EF7E4031649E}" type="slidenum">
              <a:rPr lang="en-US"/>
              <a:pPr>
                <a:defRPr/>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563279F-0A05-4330-AD62-76EE551F95DB}" type="slidenum">
              <a:rPr lang="en-US"/>
              <a:pPr>
                <a:defRPr/>
              </a:pPr>
              <a:t>60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962E2F6-7FEC-4AA5-9A98-96BE2032F02E}" type="slidenum">
              <a:rPr lang="en-US"/>
              <a:pPr>
                <a:defRPr/>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16E0B0-704D-4A57-A119-22817291ACBE}" type="slidenum">
              <a:rPr lang="en-US"/>
              <a:pPr>
                <a:defRPr/>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Here’s an example of someone working regular runs off the extra-list.  They will  go by times for Type 1 or Type 2 same as any extra service jobs.  He/she works three straight then has a day off on Day 4.  Comes back and works 6 straight from days 5 through 10, then is off on Day 11.</a:t>
            </a:r>
          </a:p>
          <a:p>
            <a:pPr eaLnBrk="1" hangingPunct="1">
              <a:spcBef>
                <a:spcPct val="0"/>
              </a:spcBef>
            </a:pPr>
            <a:r>
              <a:rPr lang="en-US" smtClean="0"/>
              <a:t>What happens? A new series begins this fulfills both the 6</a:t>
            </a:r>
            <a:r>
              <a:rPr lang="en-US" baseline="30000" smtClean="0"/>
              <a:t>th</a:t>
            </a:r>
            <a:r>
              <a:rPr lang="en-US" smtClean="0"/>
              <a:t> day 24 hour off requirement and the 2 day off to end the 14 day series.</a:t>
            </a:r>
          </a:p>
          <a:p>
            <a:pPr eaLnBrk="1" hangingPunct="1">
              <a:spcBef>
                <a:spcPct val="0"/>
              </a:spcBef>
            </a:pPr>
            <a:endParaRPr lang="en-US" smtClean="0"/>
          </a:p>
          <a:p>
            <a:pPr eaLnBrk="1" hangingPunct="1">
              <a:spcBef>
                <a:spcPct val="0"/>
              </a:spcBef>
            </a:pPr>
            <a:endParaRPr lang="en-US"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E3CB3F4-D9B2-4151-A9C1-422DBE515DE5}" type="slidenum">
              <a:rPr lang="en-US"/>
              <a:pPr>
                <a:defRPr/>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8720FDF-6003-4535-92D0-2F778495EE1A}" type="slidenum">
              <a:rPr lang="en-US"/>
              <a:pPr>
                <a:defRPr/>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If this was a list job being called off the Hoboken List no deadhead but the Extra List employee must go by hours of the job to designate it as a Type 1 or Type 2 not by the current run sheet.</a:t>
            </a:r>
          </a:p>
          <a:p>
            <a:pPr eaLnBrk="1" hangingPunct="1">
              <a:spcBef>
                <a:spcPct val="0"/>
              </a:spcBef>
            </a:pPr>
            <a:r>
              <a:rPr lang="en-US" smtClean="0"/>
              <a:t> Note the 24 hours off and the calendar day off.</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D967639-1C69-4806-8E90-A51C9B7ED06B}" type="slidenum">
              <a:rPr lang="en-US"/>
              <a:pPr>
                <a:defRPr/>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Show how to fill out TRO-Q from last example. Provide each student with copies of all examples.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18C88A-A7EF-416B-8DFD-EAE5B0017E34}" type="slidenum">
              <a:rPr lang="en-US"/>
              <a:pPr>
                <a:defRPr/>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this example, the person never works 6 consecutive days, so it doesn’t matter whether they’re Type 1 or Type 2.  Every calendar day off breaks the consecutive day string, and the 2</a:t>
            </a:r>
            <a:r>
              <a:rPr lang="en-US" baseline="30000" smtClean="0"/>
              <a:t>nd</a:t>
            </a:r>
            <a:r>
              <a:rPr lang="en-US" smtClean="0"/>
              <a:t> calendar day off breaks the 14-day series.</a:t>
            </a:r>
          </a:p>
          <a:p>
            <a:pPr eaLnBrk="1" hangingPunct="1">
              <a:spcBef>
                <a:spcPct val="0"/>
              </a:spcBef>
            </a:pPr>
            <a:endParaRPr lang="en-US"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307D9C-1AB8-43A3-AC3D-86394BFB944E}" type="slidenum">
              <a:rPr lang="en-US"/>
              <a:pPr>
                <a:defRPr/>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For info</a:t>
            </a:r>
            <a:r>
              <a:rPr lang="en-US" smtClean="0"/>
              <a:t>: Only Intercity rail passenger transportation is AMTRAK</a:t>
            </a:r>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FDF5958-4A18-4752-A093-AE9A887EF329}" type="slidenum">
              <a:rPr lang="en-US"/>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After working the 6</a:t>
            </a:r>
            <a:r>
              <a:rPr lang="en-US" baseline="30000" smtClean="0"/>
              <a:t>th</a:t>
            </a:r>
            <a:r>
              <a:rPr lang="en-US" smtClean="0"/>
              <a:t> consecutive day with any type 2 assignment worked in those 6 days the employee must have 24 hours off, in this example the employee has the 24 hours off but does not have a calendar day off for the 14 day series until day 14--An employee who works 13 straight and lays in, for any reason on day 14, would </a:t>
            </a:r>
            <a:r>
              <a:rPr lang="en-US" b="1" smtClean="0"/>
              <a:t>THEN </a:t>
            </a:r>
            <a:r>
              <a:rPr lang="en-US" smtClean="0"/>
              <a:t>have to have 1 more day off so the employee has two consecutive days off  to include day 14, so the day’s off would be day 14 and day 15 in this example.</a:t>
            </a:r>
          </a:p>
          <a:p>
            <a:pPr eaLnBrk="1" hangingPunct="1">
              <a:spcBef>
                <a:spcPct val="0"/>
              </a:spcBef>
            </a:pPr>
            <a:endParaRPr lang="en-US" smtClean="0"/>
          </a:p>
          <a:p>
            <a:pPr eaLnBrk="1" hangingPunct="1">
              <a:spcBef>
                <a:spcPct val="0"/>
              </a:spcBef>
            </a:pPr>
            <a:endParaRPr lang="en-US" smtClean="0"/>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3661AF-280D-4767-9B44-BD9AFBDB2B66}" type="slidenum">
              <a:rPr lang="en-US"/>
              <a:pPr>
                <a:defRPr/>
              </a:pPr>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Here’s an example of how we’re counting calendar days, not starts.  This person works 9 straight days, and on day 9 has a second on-duty period that starts at 11:59 p.m.  That start is a Type 2 assignment, and goes until 8 a.m. on day 10.</a:t>
            </a:r>
          </a:p>
          <a:p>
            <a:pPr eaLnBrk="1" hangingPunct="1">
              <a:spcBef>
                <a:spcPct val="0"/>
              </a:spcBef>
            </a:pPr>
            <a:endParaRPr lang="en-US" smtClean="0"/>
          </a:p>
          <a:p>
            <a:pPr eaLnBrk="1" hangingPunct="1">
              <a:spcBef>
                <a:spcPct val="0"/>
              </a:spcBef>
            </a:pPr>
            <a:r>
              <a:rPr lang="en-US" smtClean="0"/>
              <a:t>After that tour of duty the person must have 24 consecutive hours off.  In  doing so, that person would not be able to initiate an on-duty period on day 10, so day 10 becomes the 1</a:t>
            </a:r>
            <a:r>
              <a:rPr lang="en-US" baseline="30000" smtClean="0"/>
              <a:t>st</a:t>
            </a:r>
            <a:r>
              <a:rPr lang="en-US" smtClean="0"/>
              <a:t> calendar day the person does not initiate an on-duty period.  The person has then satisfied both the 24 hour and one calendar day requirement.  He/she then works three straight days before being off on day 14.</a:t>
            </a:r>
          </a:p>
          <a:p>
            <a:pPr eaLnBrk="1" hangingPunct="1">
              <a:spcBef>
                <a:spcPct val="0"/>
              </a:spcBef>
            </a:pPr>
            <a:endParaRPr lang="en-US" smtClean="0"/>
          </a:p>
          <a:p>
            <a:pPr eaLnBrk="1" hangingPunct="1">
              <a:spcBef>
                <a:spcPct val="0"/>
              </a:spcBef>
            </a:pPr>
            <a:r>
              <a:rPr lang="en-US" smtClean="0"/>
              <a:t>There is nothing wrong with this scenario; once the person has day 14 off the series ends.  The next series starts on the next day worked.  Day 3 &amp; 4 in that next series don’t involve covered service, so there’s no on-duty period, successfully completing that series.</a:t>
            </a:r>
          </a:p>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344089E-D0C5-4B04-83F3-AC7DB5B8E5C1}" type="slidenum">
              <a:rPr lang="en-US"/>
              <a:pPr>
                <a:defRPr/>
              </a:pPr>
              <a:t>69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on how to fill out Q from previous example. Provide each student with copies of all examples.</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99C86D0-0CD0-47DE-B460-FD3A5C9C347B}" type="slidenum">
              <a:rPr lang="en-US"/>
              <a:pPr>
                <a:defRPr/>
              </a:pPr>
              <a:t>70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on how to fill out Q from previous example. Provide each student with copies of all examples.</a:t>
            </a:r>
          </a:p>
          <a:p>
            <a:pPr eaLnBrk="1" hangingPunct="1">
              <a:spcBef>
                <a:spcPct val="0"/>
              </a:spcBef>
            </a:pPr>
            <a:r>
              <a:rPr lang="en-US" smtClean="0"/>
              <a:t>NOTE: day 9 with 2 starts and how this would be recorded on the TRO-Q.</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A872C3-AEDD-47A4-B8BE-B41DA10ACB27}" type="slidenum">
              <a:rPr lang="en-US"/>
              <a:pPr>
                <a:defRPr/>
              </a:pPr>
              <a:t>71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on how to fill out Q from previous example. Provide each student with copies of all examples.</a:t>
            </a:r>
          </a:p>
          <a:p>
            <a:pPr eaLnBrk="1" hangingPunct="1">
              <a:spcBef>
                <a:spcPct val="0"/>
              </a:spcBef>
            </a:pPr>
            <a:r>
              <a:rPr lang="en-US" smtClean="0"/>
              <a:t>NOTE: how the Rules Classes must be recorded when part of a series.</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BAC3663-8187-458F-BF9D-36CBEDB93585}" type="slidenum">
              <a:rPr lang="en-US"/>
              <a:pPr>
                <a:defRPr/>
              </a:pPr>
              <a:t>72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Example on how to fill out Q from previous example. Provide each student with copies of all examples.</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C02A460-9FAE-4FC4-A3D0-A49785E491D9}" type="slidenum">
              <a:rPr lang="en-US"/>
              <a:pPr>
                <a:defRPr/>
              </a:pPr>
              <a:t>73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Here’s an example of how to</a:t>
            </a:r>
            <a:r>
              <a:rPr lang="en-US" baseline="0" dirty="0" smtClean="0"/>
              <a:t> fill out the TRO-Q when working a regular job or list and you take 1 week of vacation.</a:t>
            </a:r>
          </a:p>
          <a:p>
            <a:pPr eaLnBrk="1" hangingPunct="1">
              <a:spcBef>
                <a:spcPct val="0"/>
              </a:spcBef>
            </a:pPr>
            <a:r>
              <a:rPr lang="en-US" u="sng" baseline="0" dirty="0" smtClean="0"/>
              <a:t>Point out in the example that the TRO-Q only needs to show the days off in the series!</a:t>
            </a:r>
            <a:endParaRPr lang="en-US" u="sng" dirty="0"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344089E-D0C5-4B04-83F3-AC7DB5B8E5C1}" type="slidenum">
              <a:rPr lang="en-US"/>
              <a:pPr>
                <a:defRPr/>
              </a:pPr>
              <a:t>74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on how to fill out Q from previous example. Provide each student with copies of all examples.</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99C86D0-0CD0-47DE-B460-FD3A5C9C347B}" type="slidenum">
              <a:rPr lang="en-US"/>
              <a:pPr>
                <a:defRPr/>
              </a:pPr>
              <a:t>75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on how to fill out Q from previous example. Provide each student with copies of all examples.</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99C86D0-0CD0-47DE-B460-FD3A5C9C347B}" type="slidenum">
              <a:rPr lang="en-US"/>
              <a:pPr>
                <a:defRPr/>
              </a:pPr>
              <a:t>76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 on how to fill out Q from previous example. Provide each student with copies of all examples.</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99C86D0-0CD0-47DE-B460-FD3A5C9C347B}" type="slidenum">
              <a:rPr lang="en-US"/>
              <a:pPr>
                <a:defRPr/>
              </a:pPr>
              <a:t>77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Give the definition of Covered Service before beginning this slide per the CFR Part 228 definition:</a:t>
            </a:r>
          </a:p>
          <a:p>
            <a:pPr eaLnBrk="1" hangingPunct="1">
              <a:spcBef>
                <a:spcPct val="0"/>
              </a:spcBef>
            </a:pPr>
            <a:r>
              <a:rPr lang="en-US" smtClean="0"/>
              <a:t>COVERED SERVICE: The portion of the Train Employees time on duty during which the employee is engaged in, or </a:t>
            </a:r>
            <a:r>
              <a:rPr lang="en-US" u="sng" smtClean="0"/>
              <a:t>connected with</a:t>
            </a:r>
            <a:r>
              <a:rPr lang="en-US" smtClean="0"/>
              <a:t>, the movement of a train.</a:t>
            </a:r>
          </a:p>
          <a:p>
            <a:pPr eaLnBrk="1" hangingPunct="1">
              <a:spcBef>
                <a:spcPct val="0"/>
              </a:spcBef>
            </a:pPr>
            <a:r>
              <a:rPr lang="en-US" smtClean="0"/>
              <a:t>Deadheading will be covered in more detail later in the program (Examples will be shown).</a:t>
            </a:r>
          </a:p>
          <a:p>
            <a:endParaRPr lang="en-US" smtClean="0"/>
          </a:p>
        </p:txBody>
      </p:sp>
      <p:sp>
        <p:nvSpPr>
          <p:cNvPr id="4" name="Slide Number Placeholder 3"/>
          <p:cNvSpPr>
            <a:spLocks noGrp="1"/>
          </p:cNvSpPr>
          <p:nvPr>
            <p:ph type="sldNum" sz="quarter" idx="5"/>
          </p:nvPr>
        </p:nvSpPr>
        <p:spPr/>
        <p:txBody>
          <a:bodyPr/>
          <a:lstStyle/>
          <a:p>
            <a:pPr>
              <a:defRPr/>
            </a:pPr>
            <a:fld id="{B8F5107C-6192-4782-86C2-19C1509D3C87}" type="slidenum">
              <a:rPr lang="en-US" smtClean="0"/>
              <a:pPr>
                <a:defRPr/>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Deadheading into the Job assignment is considered on duty time in regards to hours of service</a:t>
            </a:r>
          </a:p>
          <a:p>
            <a:pPr eaLnBrk="1" hangingPunct="1"/>
            <a:r>
              <a:rPr lang="en-US" smtClean="0"/>
              <a:t>Deadheading home by any mode of transportation  is considered limbo time (not considered on duty time for hours of service but not considered rest either)!</a:t>
            </a:r>
          </a:p>
          <a:p>
            <a:pPr eaLnBrk="1" hangingPunct="1"/>
            <a:r>
              <a:rPr lang="en-US" smtClean="0"/>
              <a:t>You must go by the times of the assignment for extra list ,Be mindful that deadheading must be calculated by time when working list (This can change a Type 1 into a Type 2 if beginning or ending times go into the before 4 am or after 8 pm!)</a:t>
            </a:r>
          </a:p>
        </p:txBody>
      </p:sp>
      <p:sp>
        <p:nvSpPr>
          <p:cNvPr id="4" name="Slide Number Placeholder 3"/>
          <p:cNvSpPr>
            <a:spLocks noGrp="1"/>
          </p:cNvSpPr>
          <p:nvPr>
            <p:ph type="sldNum" sz="quarter" idx="5"/>
          </p:nvPr>
        </p:nvSpPr>
        <p:spPr/>
        <p:txBody>
          <a:bodyPr/>
          <a:lstStyle/>
          <a:p>
            <a:pPr>
              <a:defRPr/>
            </a:pPr>
            <a:fld id="{C2307B72-86E6-4A05-BE1E-381B4DE9F768}" type="slidenum">
              <a:rPr lang="en-US" smtClean="0"/>
              <a:pPr>
                <a:defRPr/>
              </a:pPr>
              <a:t>78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You may flag or attend a training class after the 6</a:t>
            </a:r>
            <a:r>
              <a:rPr lang="en-US" baseline="30000" smtClean="0"/>
              <a:t>th</a:t>
            </a:r>
            <a:r>
              <a:rPr lang="en-US" smtClean="0"/>
              <a:t> consecutive day but you must take the required 24 consecutive hours of duty before returning to passenger service the same is true for working 14 consecutive days you would still need the 2 days off before returning to passenger service!  </a:t>
            </a:r>
          </a:p>
        </p:txBody>
      </p:sp>
      <p:sp>
        <p:nvSpPr>
          <p:cNvPr id="4" name="Slide Number Placeholder 3"/>
          <p:cNvSpPr>
            <a:spLocks noGrp="1"/>
          </p:cNvSpPr>
          <p:nvPr>
            <p:ph type="sldNum" sz="quarter" idx="5"/>
          </p:nvPr>
        </p:nvSpPr>
        <p:spPr/>
        <p:txBody>
          <a:bodyPr/>
          <a:lstStyle/>
          <a:p>
            <a:pPr>
              <a:defRPr/>
            </a:pPr>
            <a:fld id="{72210D99-280F-43E5-81DC-69D1DEBCE2F1}" type="slidenum">
              <a:rPr lang="en-US" smtClean="0"/>
              <a:pPr>
                <a:defRPr/>
              </a:pPr>
              <a:t>79</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16739"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Example:</a:t>
            </a:r>
          </a:p>
          <a:p>
            <a:pPr marL="228600" indent="-228600" eaLnBrk="1" hangingPunct="1">
              <a:spcBef>
                <a:spcPct val="0"/>
              </a:spcBef>
              <a:buFontTx/>
              <a:buAutoNum type="arabicParenR"/>
              <a:defRPr/>
            </a:pPr>
            <a:r>
              <a:rPr lang="en-US" dirty="0" smtClean="0"/>
              <a:t>on how Deadheading will impact a type 1 job that will then become a type 2.</a:t>
            </a:r>
          </a:p>
          <a:p>
            <a:pPr marL="228600" indent="-228600" eaLnBrk="1" hangingPunct="1">
              <a:spcBef>
                <a:spcPct val="0"/>
              </a:spcBef>
              <a:buFontTx/>
              <a:buAutoNum type="arabicParenR"/>
              <a:defRPr/>
            </a:pPr>
            <a:r>
              <a:rPr lang="en-US" dirty="0" smtClean="0"/>
              <a:t>Deadheading to and from the job assignment.</a:t>
            </a:r>
          </a:p>
          <a:p>
            <a:pPr marL="228600" indent="-228600" eaLnBrk="1" hangingPunct="1">
              <a:spcBef>
                <a:spcPct val="0"/>
              </a:spcBef>
              <a:buFontTx/>
              <a:buAutoNum type="arabicParenR"/>
              <a:defRPr/>
            </a:pPr>
            <a:r>
              <a:rPr lang="en-US" dirty="0" smtClean="0"/>
              <a:t>Deadheading to home terminal at the end of the </a:t>
            </a:r>
            <a:r>
              <a:rPr lang="en-US" dirty="0" err="1" smtClean="0"/>
              <a:t>assigment</a:t>
            </a:r>
            <a:r>
              <a:rPr lang="en-US" dirty="0" smtClean="0"/>
              <a:t>.</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B70F1DC-CF53-4C52-9C13-7948E8DD3BDD}" type="slidenum">
              <a:rPr lang="en-US"/>
              <a:pPr>
                <a:defRPr/>
              </a:pPr>
              <a:t>80</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E501980-780D-4E70-A890-BD33526B0DEF}" type="slidenum">
              <a:rPr lang="en-US" smtClean="0"/>
              <a:pPr>
                <a:defRPr/>
              </a:pPr>
              <a:t>82</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Here’s an example of how you must have 2 days off before returning to passenger service when working 14 consecutive days without the required 2 days off-this also must be followed when working 6 days consecutively with a Type 2 assignment worked during the 6 days-you must have the 24 hours off before returning to passenger service-for example if you go to rules the next day you would then need to still take the 24 CONSECUTIVE hours off before returning to passenger service!</a:t>
            </a:r>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31B1BA-DBE6-4415-BB5D-685640FA1D7C}" type="slidenum">
              <a:rPr lang="en-US"/>
              <a:pPr>
                <a:defRPr/>
              </a:pPr>
              <a:t>83</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Here’s an example of flagging, training classes and deadheading to your assignment.</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7517C5E-EC27-4993-AEE0-32B0C74F4174}" type="slidenum">
              <a:rPr lang="en-US"/>
              <a:pPr>
                <a:defRPr/>
              </a:pPr>
              <a:t>84</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normAutofit/>
          </a:bodyPr>
          <a:lstStyle/>
          <a:p>
            <a:r>
              <a:rPr lang="en-US" dirty="0" smtClean="0"/>
              <a:t>Show prior time off so you can keep track of any possibility of Commingled service.</a:t>
            </a:r>
          </a:p>
          <a:p>
            <a:r>
              <a:rPr lang="en-US" dirty="0" smtClean="0"/>
              <a:t>The 99+ rule</a:t>
            </a:r>
            <a:r>
              <a:rPr lang="en-US" baseline="0" dirty="0" smtClean="0"/>
              <a:t> still applies if you Prior time off exceeds 99 hours.</a:t>
            </a:r>
            <a:endParaRPr lang="en-US" dirty="0"/>
          </a:p>
        </p:txBody>
      </p:sp>
      <p:sp>
        <p:nvSpPr>
          <p:cNvPr id="4" name="Slide Number Placeholder 3"/>
          <p:cNvSpPr>
            <a:spLocks noGrp="1"/>
          </p:cNvSpPr>
          <p:nvPr>
            <p:ph type="sldNum" sz="quarter" idx="10"/>
          </p:nvPr>
        </p:nvSpPr>
        <p:spPr/>
        <p:txBody>
          <a:bodyPr/>
          <a:lstStyle/>
          <a:p>
            <a:pPr>
              <a:defRPr/>
            </a:pPr>
            <a:fld id="{FCE7246B-D159-4D05-8B02-6E60BC057586}" type="slidenum">
              <a:rPr lang="en-US" smtClean="0"/>
              <a:pPr>
                <a:defRPr/>
              </a:pPr>
              <a:t>86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E7246B-D159-4D05-8B02-6E60BC057586}" type="slidenum">
              <a:rPr lang="en-US" smtClean="0"/>
              <a:pPr>
                <a:defRPr/>
              </a:pPr>
              <a:t>87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Go over Max hours just to review</a:t>
            </a:r>
          </a:p>
          <a:p>
            <a:pPr eaLnBrk="1" hangingPunct="1"/>
            <a:r>
              <a:rPr lang="en-US" smtClean="0"/>
              <a:t> </a:t>
            </a:r>
          </a:p>
        </p:txBody>
      </p:sp>
      <p:sp>
        <p:nvSpPr>
          <p:cNvPr id="4" name="Slide Number Placeholder 3"/>
          <p:cNvSpPr>
            <a:spLocks noGrp="1"/>
          </p:cNvSpPr>
          <p:nvPr>
            <p:ph type="sldNum" sz="quarter" idx="5"/>
          </p:nvPr>
        </p:nvSpPr>
        <p:spPr/>
        <p:txBody>
          <a:bodyPr/>
          <a:lstStyle/>
          <a:p>
            <a:pPr>
              <a:defRPr/>
            </a:pPr>
            <a:fld id="{564A3A29-5807-4CEE-8176-6E7ACFAF9CE6}" type="slidenum">
              <a:rPr lang="en-US" smtClean="0"/>
              <a:pPr>
                <a:defRPr/>
              </a:pPr>
              <a:t>88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Go over each number shown in diagram and what each one means=</a:t>
            </a:r>
          </a:p>
          <a:p>
            <a:pPr eaLnBrk="1" hangingPunct="1">
              <a:spcBef>
                <a:spcPct val="0"/>
              </a:spcBef>
            </a:pPr>
            <a:r>
              <a:rPr lang="en-US" b="1" smtClean="0"/>
              <a:t>24</a:t>
            </a:r>
            <a:r>
              <a:rPr lang="en-US" smtClean="0"/>
              <a:t> Hours=Max time held for service </a:t>
            </a:r>
          </a:p>
          <a:p>
            <a:pPr eaLnBrk="1" hangingPunct="1">
              <a:spcBef>
                <a:spcPct val="0"/>
              </a:spcBef>
            </a:pPr>
            <a:r>
              <a:rPr lang="en-US" b="1" smtClean="0"/>
              <a:t>12</a:t>
            </a:r>
            <a:r>
              <a:rPr lang="en-US" smtClean="0"/>
              <a:t> Hours=Max on duty time</a:t>
            </a:r>
          </a:p>
          <a:p>
            <a:pPr eaLnBrk="1" hangingPunct="1">
              <a:spcBef>
                <a:spcPct val="0"/>
              </a:spcBef>
            </a:pPr>
            <a:r>
              <a:rPr lang="en-US" b="1" smtClean="0"/>
              <a:t>10</a:t>
            </a:r>
            <a:r>
              <a:rPr lang="en-US" smtClean="0"/>
              <a:t> Hours=Rest required for working the 12 hour max limit</a:t>
            </a:r>
          </a:p>
          <a:p>
            <a:pPr eaLnBrk="1" hangingPunct="1">
              <a:spcBef>
                <a:spcPct val="0"/>
              </a:spcBef>
            </a:pPr>
            <a:r>
              <a:rPr lang="en-US" b="1" smtClean="0"/>
              <a:t>8</a:t>
            </a:r>
            <a:r>
              <a:rPr lang="en-US" smtClean="0"/>
              <a:t> Hours=Rest required for working under 11 hours and 59 min or less</a:t>
            </a:r>
          </a:p>
          <a:p>
            <a:pPr eaLnBrk="1" hangingPunct="1">
              <a:spcBef>
                <a:spcPct val="0"/>
              </a:spcBef>
            </a:pPr>
            <a:r>
              <a:rPr lang="en-US" b="1" smtClean="0"/>
              <a:t>4</a:t>
            </a:r>
            <a:r>
              <a:rPr lang="en-US" smtClean="0"/>
              <a:t> Hours= Continuous Time needed to be on duty more than the 12 hour limit</a:t>
            </a:r>
          </a:p>
          <a:p>
            <a:pPr eaLnBrk="1" hangingPunct="1">
              <a:spcBef>
                <a:spcPct val="0"/>
              </a:spcBef>
            </a:pPr>
            <a:r>
              <a:rPr lang="en-US" b="1" smtClean="0"/>
              <a:t>14=</a:t>
            </a:r>
            <a:r>
              <a:rPr lang="en-US" smtClean="0"/>
              <a:t>max number of days in a series an employee may work without a day off</a:t>
            </a:r>
          </a:p>
          <a:p>
            <a:pPr eaLnBrk="1" hangingPunct="1">
              <a:spcBef>
                <a:spcPct val="0"/>
              </a:spcBef>
            </a:pPr>
            <a:r>
              <a:rPr lang="en-US" b="1" smtClean="0"/>
              <a:t>2=</a:t>
            </a:r>
            <a:r>
              <a:rPr lang="en-US" smtClean="0"/>
              <a:t>number of days needed of during the 14 day series or consecutive number of days off if employee did not have at least 2 days off </a:t>
            </a:r>
          </a:p>
          <a:p>
            <a:pPr eaLnBrk="1" hangingPunct="1">
              <a:spcBef>
                <a:spcPct val="0"/>
              </a:spcBef>
            </a:pPr>
            <a:r>
              <a:rPr lang="en-US" smtClean="0"/>
              <a:t>during a 14 day period</a:t>
            </a:r>
            <a:endParaRPr lang="en-US" b="1" smtClean="0"/>
          </a:p>
          <a:p>
            <a:pPr eaLnBrk="1" hangingPunct="1">
              <a:spcBef>
                <a:spcPct val="0"/>
              </a:spcBef>
            </a:pPr>
            <a:r>
              <a:rPr lang="en-US" b="1" smtClean="0"/>
              <a:t>6</a:t>
            </a:r>
            <a:r>
              <a:rPr lang="en-US" smtClean="0"/>
              <a:t>=Max number of days without a day off that includes one or more type 2 assignments this requires a </a:t>
            </a:r>
            <a:r>
              <a:rPr lang="en-US" b="1" smtClean="0"/>
              <a:t>24</a:t>
            </a:r>
            <a:r>
              <a:rPr lang="en-US" smtClean="0"/>
              <a:t> hour rest period. </a:t>
            </a:r>
          </a:p>
          <a:p>
            <a:pPr eaLnBrk="1" hangingPunct="1">
              <a:spcBef>
                <a:spcPct val="0"/>
              </a:spcBef>
            </a:pPr>
            <a:r>
              <a:rPr lang="en-US" b="1" smtClean="0"/>
              <a:t>24</a:t>
            </a:r>
            <a:r>
              <a:rPr lang="en-US" smtClean="0"/>
              <a:t> =after 6 consecutive days worked with one or more type 2 assignments requires a 24 hour rest period.  </a:t>
            </a:r>
          </a:p>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13A91A7-53A1-4154-AFCE-A5D335A3A148}" type="slidenum">
              <a:rPr lang="en-US"/>
              <a:pPr>
                <a:defRPr/>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54086C4-C2D8-4A14-8D96-9F8950159907}" type="slidenum">
              <a:rPr lang="en-US"/>
              <a:pPr>
                <a:defRPr/>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Give each student a TRO-Q to fill out for the month of April using the above example. (remind the students the Deadhead must be calculated on the TRO-Q for April 30</a:t>
            </a:r>
            <a:r>
              <a:rPr lang="en-US" baseline="30000" dirty="0" smtClean="0"/>
              <a:t>th</a:t>
            </a:r>
            <a:r>
              <a:rPr lang="en-US" baseline="0" dirty="0" smtClean="0"/>
              <a:t> and </a:t>
            </a:r>
            <a:r>
              <a:rPr lang="en-US" b="1" u="sng" baseline="0" dirty="0" smtClean="0">
                <a:solidFill>
                  <a:srgbClr val="0000FF"/>
                </a:solidFill>
              </a:rPr>
              <a:t>each day shows first and last train assignments IN BLUE </a:t>
            </a:r>
            <a:r>
              <a:rPr lang="en-US" baseline="0" dirty="0" smtClean="0"/>
              <a:t>for filling out the TRO-Q.</a:t>
            </a:r>
            <a:r>
              <a:rPr lang="en-US" dirty="0" smtClean="0"/>
              <a:t>)  Explain to the Students this is not a TEST just a PRACTICE EXERCISE!</a:t>
            </a:r>
          </a:p>
          <a:p>
            <a:pPr eaLnBrk="1" hangingPunct="1"/>
            <a:r>
              <a:rPr lang="en-US" dirty="0" smtClean="0"/>
              <a:t>Show example of TRO-Q in next slide for this situation and have students follow along with the TRO-Q. (See next Slide for Correct way to fill out the TRO-Q for the Month of April in the above scenario.</a:t>
            </a:r>
          </a:p>
        </p:txBody>
      </p:sp>
      <p:sp>
        <p:nvSpPr>
          <p:cNvPr id="4" name="Slide Number Placeholder 3"/>
          <p:cNvSpPr>
            <a:spLocks noGrp="1"/>
          </p:cNvSpPr>
          <p:nvPr>
            <p:ph type="sldNum" sz="quarter" idx="5"/>
          </p:nvPr>
        </p:nvSpPr>
        <p:spPr/>
        <p:txBody>
          <a:bodyPr/>
          <a:lstStyle/>
          <a:p>
            <a:pPr>
              <a:defRPr/>
            </a:pPr>
            <a:fld id="{AB5516A4-9AF8-49FB-8DB6-BE77189D2720}" type="slidenum">
              <a:rPr lang="en-US" smtClean="0"/>
              <a:pPr>
                <a:defRPr/>
              </a:pPr>
              <a:t>90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normAutofit/>
          </a:bodyPr>
          <a:lstStyle/>
          <a:p>
            <a:r>
              <a:rPr lang="en-US" dirty="0" smtClean="0"/>
              <a:t>Point out that you should always include the 2 mandatory days off</a:t>
            </a:r>
            <a:r>
              <a:rPr lang="en-US" baseline="0" dirty="0" smtClean="0"/>
              <a:t> on your TRO-Q to keep track of your days off-but they are not part of the 14 day series so you do not add anything into the series box just </a:t>
            </a:r>
            <a:r>
              <a:rPr lang="en-US" baseline="0" smtClean="0"/>
              <a:t>leave blank.</a:t>
            </a:r>
            <a:endParaRPr lang="en-US"/>
          </a:p>
        </p:txBody>
      </p:sp>
      <p:sp>
        <p:nvSpPr>
          <p:cNvPr id="4" name="Slide Number Placeholder 3"/>
          <p:cNvSpPr>
            <a:spLocks noGrp="1"/>
          </p:cNvSpPr>
          <p:nvPr>
            <p:ph type="sldNum" sz="quarter" idx="10"/>
          </p:nvPr>
        </p:nvSpPr>
        <p:spPr/>
        <p:txBody>
          <a:bodyPr/>
          <a:lstStyle/>
          <a:p>
            <a:pPr>
              <a:defRPr/>
            </a:pPr>
            <a:fld id="{FCE7246B-D159-4D05-8B02-6E60BC057586}" type="slidenum">
              <a:rPr lang="en-US" smtClean="0"/>
              <a:pPr>
                <a:defRPr/>
              </a:pPr>
              <a:t>93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Go around the classroom and answer any questions.</a:t>
            </a:r>
          </a:p>
        </p:txBody>
      </p:sp>
      <p:sp>
        <p:nvSpPr>
          <p:cNvPr id="4" name="Slide Number Placeholder 3"/>
          <p:cNvSpPr>
            <a:spLocks noGrp="1"/>
          </p:cNvSpPr>
          <p:nvPr>
            <p:ph type="sldNum" sz="quarter" idx="5"/>
          </p:nvPr>
        </p:nvSpPr>
        <p:spPr/>
        <p:txBody>
          <a:bodyPr/>
          <a:lstStyle/>
          <a:p>
            <a:pPr>
              <a:defRPr/>
            </a:pPr>
            <a:fld id="{1080D4E9-5763-40C8-AA0D-6E7E33F636F7}" type="slidenum">
              <a:rPr lang="en-US" smtClean="0"/>
              <a:pPr>
                <a:defRPr/>
              </a:pPr>
              <a:t>96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Read slide</a:t>
            </a:r>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310F660-8EAD-4DFA-9FB7-54F899651B49}" type="slidenum">
              <a:rPr lang="en-US"/>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0" descr="j0341439"/>
          <p:cNvPicPr>
            <a:picLocks noChangeAspect="1" noChangeArrowheads="1"/>
          </p:cNvPicPr>
          <p:nvPr/>
        </p:nvPicPr>
        <p:blipFill>
          <a:blip r:embed="rId2" cstate="print"/>
          <a:srcRect b="19832"/>
          <a:stretch>
            <a:fillRect/>
          </a:stretch>
        </p:blipFill>
        <p:spPr bwMode="ltGray">
          <a:xfrm>
            <a:off x="0" y="1744663"/>
            <a:ext cx="9144000" cy="5127625"/>
          </a:xfrm>
          <a:prstGeom prst="rect">
            <a:avLst/>
          </a:prstGeom>
          <a:noFill/>
          <a:ln w="9525">
            <a:noFill/>
            <a:miter lim="800000"/>
            <a:headEnd/>
            <a:tailEnd/>
          </a:ln>
        </p:spPr>
      </p:pic>
      <p:sp>
        <p:nvSpPr>
          <p:cNvPr id="5" name="Rectangle 31"/>
          <p:cNvSpPr>
            <a:spLocks noChangeArrowheads="1"/>
          </p:cNvSpPr>
          <p:nvPr/>
        </p:nvSpPr>
        <p:spPr bwMode="white">
          <a:xfrm>
            <a:off x="0" y="0"/>
            <a:ext cx="9144000" cy="2392363"/>
          </a:xfrm>
          <a:prstGeom prst="rect">
            <a:avLst/>
          </a:prstGeom>
          <a:gradFill rotWithShape="1">
            <a:gsLst>
              <a:gs pos="0">
                <a:schemeClr val="hlink"/>
              </a:gs>
              <a:gs pos="100000">
                <a:schemeClr val="hlink">
                  <a:gamma/>
                  <a:shade val="46275"/>
                  <a:invGamma/>
                </a:schemeClr>
              </a:gs>
            </a:gsLst>
            <a:lin ang="2700000" scaled="1"/>
          </a:gradFill>
          <a:ln w="9525">
            <a:noFill/>
            <a:miter lim="800000"/>
            <a:headEnd/>
            <a:tailEnd/>
          </a:ln>
          <a:effectLst/>
        </p:spPr>
        <p:txBody>
          <a:bodyPr wrap="none" anchor="ctr"/>
          <a:lstStyle/>
          <a:p>
            <a:pPr>
              <a:defRPr/>
            </a:pPr>
            <a:endParaRPr lang="en-US">
              <a:cs typeface="+mn-cs"/>
            </a:endParaRPr>
          </a:p>
        </p:txBody>
      </p:sp>
      <p:sp>
        <p:nvSpPr>
          <p:cNvPr id="6" name="Freeform 32"/>
          <p:cNvSpPr>
            <a:spLocks/>
          </p:cNvSpPr>
          <p:nvPr/>
        </p:nvSpPr>
        <p:spPr bwMode="gray">
          <a:xfrm>
            <a:off x="2130427" y="1485900"/>
            <a:ext cx="7015163" cy="909638"/>
          </a:xfrm>
          <a:custGeom>
            <a:avLst/>
            <a:gdLst/>
            <a:ahLst/>
            <a:cxnLst>
              <a:cxn ang="0">
                <a:pos x="0" y="573"/>
              </a:cxn>
              <a:cxn ang="0">
                <a:pos x="4134" y="573"/>
              </a:cxn>
              <a:cxn ang="0">
                <a:pos x="4134" y="1"/>
              </a:cxn>
              <a:cxn ang="0">
                <a:pos x="322" y="0"/>
              </a:cxn>
              <a:cxn ang="0">
                <a:pos x="0" y="573"/>
              </a:cxn>
            </a:cxnLst>
            <a:rect l="0" t="0" r="r" b="b"/>
            <a:pathLst>
              <a:path w="4134" h="573">
                <a:moveTo>
                  <a:pt x="0" y="573"/>
                </a:moveTo>
                <a:lnTo>
                  <a:pt x="4134" y="573"/>
                </a:lnTo>
                <a:lnTo>
                  <a:pt x="4134" y="1"/>
                </a:lnTo>
                <a:lnTo>
                  <a:pt x="322" y="0"/>
                </a:lnTo>
                <a:lnTo>
                  <a:pt x="0" y="573"/>
                </a:lnTo>
                <a:close/>
              </a:path>
            </a:pathLst>
          </a:custGeom>
          <a:gradFill rotWithShape="1">
            <a:gsLst>
              <a:gs pos="0">
                <a:schemeClr val="accent1">
                  <a:gamma/>
                  <a:shade val="12549"/>
                  <a:invGamma/>
                </a:schemeClr>
              </a:gs>
              <a:gs pos="100000">
                <a:schemeClr val="accent1"/>
              </a:gs>
            </a:gsLst>
            <a:lin ang="0" scaled="1"/>
          </a:gradFill>
          <a:ln w="9525">
            <a:noFill/>
            <a:round/>
            <a:headEnd/>
            <a:tailEnd/>
          </a:ln>
          <a:effectLst/>
        </p:spPr>
        <p:txBody>
          <a:bodyPr/>
          <a:lstStyle/>
          <a:p>
            <a:pPr>
              <a:defRPr/>
            </a:pPr>
            <a:endParaRPr lang="en-US">
              <a:cs typeface="+mn-cs"/>
            </a:endParaRPr>
          </a:p>
        </p:txBody>
      </p:sp>
      <p:sp>
        <p:nvSpPr>
          <p:cNvPr id="7" name="Freeform 33"/>
          <p:cNvSpPr>
            <a:spLocks/>
          </p:cNvSpPr>
          <p:nvPr/>
        </p:nvSpPr>
        <p:spPr bwMode="invGray">
          <a:xfrm>
            <a:off x="-6350" y="2379664"/>
            <a:ext cx="2139950" cy="455612"/>
          </a:xfrm>
          <a:custGeom>
            <a:avLst/>
            <a:gdLst/>
            <a:ahLst/>
            <a:cxnLst>
              <a:cxn ang="0">
                <a:pos x="0" y="0"/>
              </a:cxn>
              <a:cxn ang="0">
                <a:pos x="1348" y="0"/>
              </a:cxn>
              <a:cxn ang="0">
                <a:pos x="1170" y="287"/>
              </a:cxn>
              <a:cxn ang="0">
                <a:pos x="0" y="286"/>
              </a:cxn>
              <a:cxn ang="0">
                <a:pos x="0" y="0"/>
              </a:cxn>
            </a:cxnLst>
            <a:rect l="0" t="0" r="r" b="b"/>
            <a:pathLst>
              <a:path w="1348" h="287">
                <a:moveTo>
                  <a:pt x="0" y="0"/>
                </a:moveTo>
                <a:lnTo>
                  <a:pt x="1348" y="0"/>
                </a:lnTo>
                <a:lnTo>
                  <a:pt x="1170" y="287"/>
                </a:lnTo>
                <a:lnTo>
                  <a:pt x="0" y="286"/>
                </a:lnTo>
                <a:lnTo>
                  <a:pt x="0" y="0"/>
                </a:lnTo>
                <a:close/>
              </a:path>
            </a:pathLst>
          </a:custGeom>
          <a:solidFill>
            <a:schemeClr val="accent2"/>
          </a:solidFill>
          <a:ln w="9525" cap="flat" cmpd="sng">
            <a:noFill/>
            <a:prstDash val="solid"/>
            <a:round/>
            <a:headEnd type="none" w="med" len="med"/>
            <a:tailEnd type="none" w="med" len="med"/>
          </a:ln>
          <a:effectLst/>
        </p:spPr>
        <p:txBody>
          <a:bodyPr/>
          <a:lstStyle/>
          <a:p>
            <a:pPr>
              <a:defRPr/>
            </a:pPr>
            <a:endParaRPr lang="en-US">
              <a:cs typeface="+mn-cs"/>
            </a:endParaRPr>
          </a:p>
        </p:txBody>
      </p:sp>
      <p:sp>
        <p:nvSpPr>
          <p:cNvPr id="8" name="Text Box 34"/>
          <p:cNvSpPr txBox="1">
            <a:spLocks noChangeArrowheads="1"/>
          </p:cNvSpPr>
          <p:nvPr/>
        </p:nvSpPr>
        <p:spPr bwMode="black">
          <a:xfrm>
            <a:off x="609601" y="1524000"/>
            <a:ext cx="1167307" cy="738664"/>
          </a:xfrm>
          <a:prstGeom prst="rect">
            <a:avLst/>
          </a:prstGeom>
          <a:noFill/>
          <a:ln w="9525">
            <a:noFill/>
            <a:miter lim="800000"/>
            <a:headEnd/>
            <a:tailEnd/>
          </a:ln>
          <a:effectLst/>
        </p:spPr>
        <p:txBody>
          <a:bodyPr wrap="none">
            <a:spAutoFit/>
          </a:bodyPr>
          <a:lstStyle/>
          <a:p>
            <a:pPr>
              <a:defRPr/>
            </a:pPr>
            <a:r>
              <a:rPr lang="en-US" sz="1600" b="1">
                <a:solidFill>
                  <a:schemeClr val="bg1"/>
                </a:solidFill>
                <a:cs typeface="+mn-cs"/>
              </a:rPr>
              <a:t>Company</a:t>
            </a:r>
          </a:p>
          <a:p>
            <a:pPr>
              <a:defRPr/>
            </a:pPr>
            <a:r>
              <a:rPr lang="en-US" sz="2600" b="1">
                <a:solidFill>
                  <a:schemeClr val="bg1"/>
                </a:solidFill>
                <a:cs typeface="+mn-cs"/>
              </a:rPr>
              <a:t>LOGO</a:t>
            </a:r>
          </a:p>
        </p:txBody>
      </p:sp>
      <p:sp>
        <p:nvSpPr>
          <p:cNvPr id="3074" name="Rectangle 2"/>
          <p:cNvSpPr>
            <a:spLocks noGrp="1" noChangeArrowheads="1"/>
          </p:cNvSpPr>
          <p:nvPr>
            <p:ph type="ctrTitle"/>
          </p:nvPr>
        </p:nvSpPr>
        <p:spPr>
          <a:xfrm>
            <a:off x="2819400" y="1608138"/>
            <a:ext cx="6324600" cy="685800"/>
          </a:xfrm>
        </p:spPr>
        <p:txBody>
          <a:bodyPr/>
          <a:lstStyle>
            <a:lvl1pPr>
              <a:defRPr sz="44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2286000" y="5638801"/>
            <a:ext cx="6400800" cy="533400"/>
          </a:xfrm>
        </p:spPr>
        <p:txBody>
          <a:bodyPr/>
          <a:lstStyle>
            <a:lvl1pPr marL="0" indent="0" algn="r">
              <a:buFontTx/>
              <a:buNone/>
              <a:defRPr sz="2800">
                <a:solidFill>
                  <a:schemeClr val="bg1"/>
                </a:solidFill>
              </a:defRPr>
            </a:lvl1pPr>
          </a:lstStyle>
          <a:p>
            <a:r>
              <a:rPr lang="en-US" smtClean="0"/>
              <a:t>Click to edit Master subtitle style</a:t>
            </a:r>
            <a:endParaRPr lang="en-US"/>
          </a:p>
        </p:txBody>
      </p:sp>
      <p:sp>
        <p:nvSpPr>
          <p:cNvPr id="9" name="Rectangle 4"/>
          <p:cNvSpPr>
            <a:spLocks noGrp="1" noChangeArrowheads="1"/>
          </p:cNvSpPr>
          <p:nvPr>
            <p:ph type="dt" sz="half" idx="10"/>
          </p:nvPr>
        </p:nvSpPr>
        <p:spPr>
          <a:xfrm>
            <a:off x="457200" y="6400801"/>
            <a:ext cx="2133600" cy="320675"/>
          </a:xfrm>
        </p:spPr>
        <p:txBody>
          <a:bodyPr/>
          <a:lstStyle>
            <a:lvl1pPr>
              <a:defRPr>
                <a:solidFill>
                  <a:schemeClr val="bg1"/>
                </a:solidFill>
              </a:defRPr>
            </a:lvl1pPr>
          </a:lstStyle>
          <a:p>
            <a:pPr>
              <a:defRPr/>
            </a:pPr>
            <a:endParaRPr lang="en-US"/>
          </a:p>
        </p:txBody>
      </p:sp>
      <p:sp>
        <p:nvSpPr>
          <p:cNvPr id="10" name="Rectangle 5"/>
          <p:cNvSpPr>
            <a:spLocks noGrp="1" noChangeArrowheads="1"/>
          </p:cNvSpPr>
          <p:nvPr>
            <p:ph type="ftr" sz="quarter" idx="11"/>
          </p:nvPr>
        </p:nvSpPr>
        <p:spPr>
          <a:xfrm>
            <a:off x="3124200" y="6400801"/>
            <a:ext cx="2895600" cy="320675"/>
          </a:xfrm>
        </p:spPr>
        <p:txBody>
          <a:bodyPr/>
          <a:lstStyle>
            <a:lvl1pPr>
              <a:defRPr>
                <a:solidFill>
                  <a:schemeClr val="bg1"/>
                </a:solidFill>
              </a:defRPr>
            </a:lvl1pPr>
          </a:lstStyle>
          <a:p>
            <a:pPr>
              <a:defRPr/>
            </a:pPr>
            <a:endParaRPr lang="en-US"/>
          </a:p>
        </p:txBody>
      </p:sp>
      <p:sp>
        <p:nvSpPr>
          <p:cNvPr id="11" name="Rectangle 6"/>
          <p:cNvSpPr>
            <a:spLocks noGrp="1" noChangeArrowheads="1"/>
          </p:cNvSpPr>
          <p:nvPr>
            <p:ph type="sldNum" sz="quarter" idx="12"/>
          </p:nvPr>
        </p:nvSpPr>
        <p:spPr>
          <a:xfrm>
            <a:off x="6553200" y="6400801"/>
            <a:ext cx="2133600" cy="320675"/>
          </a:xfrm>
        </p:spPr>
        <p:txBody>
          <a:bodyPr/>
          <a:lstStyle>
            <a:lvl1pPr>
              <a:defRPr>
                <a:solidFill>
                  <a:schemeClr val="bg1"/>
                </a:solidFill>
              </a:defRPr>
            </a:lvl1pPr>
          </a:lstStyle>
          <a:p>
            <a:pPr>
              <a:defRPr/>
            </a:pPr>
            <a:fld id="{0C32C038-F035-4309-A74C-CD74CF0AAD5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D100BA-4CAE-45F8-BBE3-56FAE179CA6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2738" y="227013"/>
            <a:ext cx="2068512" cy="61706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7013"/>
            <a:ext cx="6053138" cy="6170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12265-4743-47E7-ABF8-DEEE06A9F74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406650" y="227013"/>
            <a:ext cx="63246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1"/>
            <a:ext cx="8229600" cy="4949825"/>
          </a:xfrm>
        </p:spPr>
        <p:txBody>
          <a:bodyPr/>
          <a:lstStyle/>
          <a:p>
            <a:pPr lvl="0"/>
            <a:r>
              <a:rPr lang="en-US" noProof="0" smtClean="0"/>
              <a:t>Click icon to add table</a:t>
            </a:r>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ED8CE8-5ADB-4EDE-9A15-6959A311FCD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F274F-2AFD-49C2-B4FA-9CE99FB22D8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A92822-ED03-4B94-B2A6-B720A0D0BF6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1"/>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1"/>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EDA15-EFCA-4498-8362-23A619176B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FC474C-F728-49C6-A624-C019A0C5578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7FE04-77C9-46D9-B531-A630308E6AA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8D84DC-2A04-43BC-B364-AB7A34A9751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DAA14-37D1-4B37-AF86-CD7AA67DCFA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3D954A-F753-4FDC-998C-DD481176982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aphicFrame>
        <p:nvGraphicFramePr>
          <p:cNvPr id="1026" name="Object 19"/>
          <p:cNvGraphicFramePr>
            <a:graphicFrameLocks noChangeAspect="1"/>
          </p:cNvGraphicFramePr>
          <p:nvPr/>
        </p:nvGraphicFramePr>
        <p:xfrm>
          <a:off x="2987677" y="2736850"/>
          <a:ext cx="6156325" cy="4121150"/>
        </p:xfrm>
        <a:graphic>
          <a:graphicData uri="http://schemas.openxmlformats.org/presentationml/2006/ole">
            <p:oleObj spid="_x0000_s1026" name="Image" r:id="rId15" imgW="7949206" imgH="5320635" progId="">
              <p:embed/>
            </p:oleObj>
          </a:graphicData>
        </a:graphic>
      </p:graphicFrame>
      <p:graphicFrame>
        <p:nvGraphicFramePr>
          <p:cNvPr id="1027" name="Object 20"/>
          <p:cNvGraphicFramePr>
            <a:graphicFrameLocks noChangeAspect="1"/>
          </p:cNvGraphicFramePr>
          <p:nvPr/>
        </p:nvGraphicFramePr>
        <p:xfrm>
          <a:off x="0" y="0"/>
          <a:ext cx="9144000" cy="973138"/>
        </p:xfrm>
        <a:graphic>
          <a:graphicData uri="http://schemas.openxmlformats.org/presentationml/2006/ole">
            <p:oleObj spid="_x0000_s1027" name="Image" r:id="rId16" imgW="8571429" imgH="1514286" progId="">
              <p:embed/>
            </p:oleObj>
          </a:graphicData>
        </a:graphic>
      </p:graphicFrame>
      <p:sp>
        <p:nvSpPr>
          <p:cNvPr id="1045" name="Freeform 21"/>
          <p:cNvSpPr>
            <a:spLocks/>
          </p:cNvSpPr>
          <p:nvPr/>
        </p:nvSpPr>
        <p:spPr bwMode="gray">
          <a:xfrm>
            <a:off x="1828800" y="246064"/>
            <a:ext cx="7315200" cy="720725"/>
          </a:xfrm>
          <a:custGeom>
            <a:avLst/>
            <a:gdLst/>
            <a:ahLst/>
            <a:cxnLst>
              <a:cxn ang="0">
                <a:pos x="0" y="454"/>
              </a:cxn>
              <a:cxn ang="0">
                <a:pos x="4798" y="454"/>
              </a:cxn>
              <a:cxn ang="0">
                <a:pos x="4798" y="0"/>
              </a:cxn>
              <a:cxn ang="0">
                <a:pos x="382" y="3"/>
              </a:cxn>
              <a:cxn ang="0">
                <a:pos x="0" y="454"/>
              </a:cxn>
            </a:cxnLst>
            <a:rect l="0" t="0" r="r" b="b"/>
            <a:pathLst>
              <a:path w="4798" h="454">
                <a:moveTo>
                  <a:pt x="0" y="454"/>
                </a:moveTo>
                <a:lnTo>
                  <a:pt x="4798" y="454"/>
                </a:lnTo>
                <a:lnTo>
                  <a:pt x="4798" y="0"/>
                </a:lnTo>
                <a:lnTo>
                  <a:pt x="382" y="3"/>
                </a:lnTo>
                <a:lnTo>
                  <a:pt x="0" y="454"/>
                </a:lnTo>
                <a:close/>
              </a:path>
            </a:pathLst>
          </a:custGeom>
          <a:gradFill rotWithShape="1">
            <a:gsLst>
              <a:gs pos="0">
                <a:schemeClr val="accent1">
                  <a:gamma/>
                  <a:shade val="46275"/>
                  <a:invGamma/>
                </a:schemeClr>
              </a:gs>
              <a:gs pos="100000">
                <a:schemeClr val="accent1"/>
              </a:gs>
            </a:gsLst>
            <a:lin ang="0" scaled="1"/>
          </a:gradFill>
          <a:ln w="9525">
            <a:noFill/>
            <a:round/>
            <a:headEnd/>
            <a:tailEnd/>
          </a:ln>
          <a:effectLst/>
        </p:spPr>
        <p:txBody>
          <a:bodyPr/>
          <a:lstStyle/>
          <a:p>
            <a:pPr>
              <a:defRPr/>
            </a:pPr>
            <a:endParaRPr lang="en-US">
              <a:cs typeface="+mn-cs"/>
            </a:endParaRPr>
          </a:p>
        </p:txBody>
      </p:sp>
      <p:sp>
        <p:nvSpPr>
          <p:cNvPr id="1046" name="Freeform 22"/>
          <p:cNvSpPr>
            <a:spLocks/>
          </p:cNvSpPr>
          <p:nvPr/>
        </p:nvSpPr>
        <p:spPr bwMode="gray">
          <a:xfrm>
            <a:off x="0" y="966788"/>
            <a:ext cx="1828800" cy="288925"/>
          </a:xfrm>
          <a:custGeom>
            <a:avLst/>
            <a:gdLst/>
            <a:ahLst/>
            <a:cxnLst>
              <a:cxn ang="0">
                <a:pos x="0" y="0"/>
              </a:cxn>
              <a:cxn ang="0">
                <a:pos x="1338" y="0"/>
              </a:cxn>
              <a:cxn ang="0">
                <a:pos x="1138" y="182"/>
              </a:cxn>
              <a:cxn ang="0">
                <a:pos x="0" y="181"/>
              </a:cxn>
              <a:cxn ang="0">
                <a:pos x="0" y="0"/>
              </a:cxn>
            </a:cxnLst>
            <a:rect l="0" t="0" r="r" b="b"/>
            <a:pathLst>
              <a:path w="1338" h="182">
                <a:moveTo>
                  <a:pt x="0" y="0"/>
                </a:moveTo>
                <a:lnTo>
                  <a:pt x="1338" y="0"/>
                </a:lnTo>
                <a:lnTo>
                  <a:pt x="1138" y="182"/>
                </a:lnTo>
                <a:lnTo>
                  <a:pt x="0" y="181"/>
                </a:lnTo>
                <a:lnTo>
                  <a:pt x="0" y="0"/>
                </a:lnTo>
                <a:close/>
              </a:path>
            </a:pathLst>
          </a:custGeom>
          <a:solidFill>
            <a:schemeClr val="accent2"/>
          </a:solidFill>
          <a:ln w="9525" cap="flat" cmpd="sng">
            <a:noFill/>
            <a:prstDash val="solid"/>
            <a:round/>
            <a:headEnd type="none" w="med" len="med"/>
            <a:tailEnd type="none" w="med" len="med"/>
          </a:ln>
          <a:effectLst/>
        </p:spPr>
        <p:txBody>
          <a:bodyPr/>
          <a:lstStyle/>
          <a:p>
            <a:pPr>
              <a:defRPr/>
            </a:pPr>
            <a:endParaRPr lang="en-US">
              <a:cs typeface="+mn-cs"/>
            </a:endParaRPr>
          </a:p>
        </p:txBody>
      </p:sp>
      <p:sp>
        <p:nvSpPr>
          <p:cNvPr id="1031" name="Rectangle 2"/>
          <p:cNvSpPr>
            <a:spLocks noGrp="1" noChangeArrowheads="1"/>
          </p:cNvSpPr>
          <p:nvPr>
            <p:ph type="title"/>
          </p:nvPr>
        </p:nvSpPr>
        <p:spPr bwMode="white">
          <a:xfrm>
            <a:off x="2406650" y="227013"/>
            <a:ext cx="6324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2" name="Rectangle 3"/>
          <p:cNvSpPr>
            <a:spLocks noGrp="1" noChangeArrowheads="1"/>
          </p:cNvSpPr>
          <p:nvPr>
            <p:ph type="body" idx="1"/>
          </p:nvPr>
        </p:nvSpPr>
        <p:spPr bwMode="auto">
          <a:xfrm>
            <a:off x="457200" y="1447801"/>
            <a:ext cx="8229600" cy="494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77001"/>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477001"/>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477001"/>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E78CCEC-9CE4-42D7-8765-F9FC9F78EA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4"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rtl="0" eaLnBrk="0" fontAlgn="base" hangingPunct="0">
        <a:spcBef>
          <a:spcPct val="0"/>
        </a:spcBef>
        <a:spcAft>
          <a:spcPct val="0"/>
        </a:spcAft>
        <a:defRPr sz="4000" i="1">
          <a:solidFill>
            <a:schemeClr val="bg1"/>
          </a:solidFill>
          <a:latin typeface="+mj-lt"/>
          <a:ea typeface="+mj-ea"/>
          <a:cs typeface="+mj-cs"/>
        </a:defRPr>
      </a:lvl1pPr>
      <a:lvl2pPr algn="l" rtl="0" eaLnBrk="0" fontAlgn="base" hangingPunct="0">
        <a:spcBef>
          <a:spcPct val="0"/>
        </a:spcBef>
        <a:spcAft>
          <a:spcPct val="0"/>
        </a:spcAft>
        <a:defRPr sz="4000" i="1">
          <a:solidFill>
            <a:schemeClr val="bg1"/>
          </a:solidFill>
          <a:latin typeface="Arial" charset="0"/>
        </a:defRPr>
      </a:lvl2pPr>
      <a:lvl3pPr algn="l" rtl="0" eaLnBrk="0" fontAlgn="base" hangingPunct="0">
        <a:spcBef>
          <a:spcPct val="0"/>
        </a:spcBef>
        <a:spcAft>
          <a:spcPct val="0"/>
        </a:spcAft>
        <a:defRPr sz="4000" i="1">
          <a:solidFill>
            <a:schemeClr val="bg1"/>
          </a:solidFill>
          <a:latin typeface="Arial" charset="0"/>
        </a:defRPr>
      </a:lvl3pPr>
      <a:lvl4pPr algn="l" rtl="0" eaLnBrk="0" fontAlgn="base" hangingPunct="0">
        <a:spcBef>
          <a:spcPct val="0"/>
        </a:spcBef>
        <a:spcAft>
          <a:spcPct val="0"/>
        </a:spcAft>
        <a:defRPr sz="4000" i="1">
          <a:solidFill>
            <a:schemeClr val="bg1"/>
          </a:solidFill>
          <a:latin typeface="Arial" charset="0"/>
        </a:defRPr>
      </a:lvl4pPr>
      <a:lvl5pPr algn="l" rtl="0" eaLnBrk="0" fontAlgn="base" hangingPunct="0">
        <a:spcBef>
          <a:spcPct val="0"/>
        </a:spcBef>
        <a:spcAft>
          <a:spcPct val="0"/>
        </a:spcAft>
        <a:defRPr sz="4000" i="1">
          <a:solidFill>
            <a:schemeClr val="bg1"/>
          </a:solidFill>
          <a:latin typeface="Arial" charset="0"/>
        </a:defRPr>
      </a:lvl5pPr>
      <a:lvl6pPr marL="457200" algn="l" rtl="0" eaLnBrk="1" fontAlgn="base" hangingPunct="1">
        <a:spcBef>
          <a:spcPct val="0"/>
        </a:spcBef>
        <a:spcAft>
          <a:spcPct val="0"/>
        </a:spcAft>
        <a:defRPr sz="4000" i="1">
          <a:solidFill>
            <a:schemeClr val="bg1"/>
          </a:solidFill>
          <a:latin typeface="Arial" charset="0"/>
        </a:defRPr>
      </a:lvl6pPr>
      <a:lvl7pPr marL="914400" algn="l" rtl="0" eaLnBrk="1" fontAlgn="base" hangingPunct="1">
        <a:spcBef>
          <a:spcPct val="0"/>
        </a:spcBef>
        <a:spcAft>
          <a:spcPct val="0"/>
        </a:spcAft>
        <a:defRPr sz="4000" i="1">
          <a:solidFill>
            <a:schemeClr val="bg1"/>
          </a:solidFill>
          <a:latin typeface="Arial" charset="0"/>
        </a:defRPr>
      </a:lvl7pPr>
      <a:lvl8pPr marL="1371600" algn="l" rtl="0" eaLnBrk="1" fontAlgn="base" hangingPunct="1">
        <a:spcBef>
          <a:spcPct val="0"/>
        </a:spcBef>
        <a:spcAft>
          <a:spcPct val="0"/>
        </a:spcAft>
        <a:defRPr sz="4000" i="1">
          <a:solidFill>
            <a:schemeClr val="bg1"/>
          </a:solidFill>
          <a:latin typeface="Arial" charset="0"/>
        </a:defRPr>
      </a:lvl8pPr>
      <a:lvl9pPr marL="1828800" algn="l" rtl="0" eaLnBrk="1" fontAlgn="base" hangingPunct="1">
        <a:spcBef>
          <a:spcPct val="0"/>
        </a:spcBef>
        <a:spcAft>
          <a:spcPct val="0"/>
        </a:spcAft>
        <a:defRPr sz="4000" i="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Word_97_-_2003_Document1.doc"/></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Word_97_-_2003_Document2.doc"/></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Word_97_-_2003_Document3.doc"/></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Office_Word_97_-_2003_Document4.doc"/><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Office_Word_97_-_2003_Document5.doc"/><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Office_Word_97_-_2003_Document6.doc"/><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Microsoft_Office_Word_97_-_2003_Document7.doc"/></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Microsoft_Office_Word_97_-_2003_Document8.doc"/></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Microsoft_Office_Word_97_-_2003_Document9.doc"/></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Microsoft_Office_Word_97_-_2003_Document10.doc"/></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Microsoft_Office_Word_97_-_2003_Document11.doc"/></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oleObject" Target="../embeddings/Microsoft_Office_Word_97_-_2003_Document12.doc"/></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oleObject" Target="../embeddings/Microsoft_Office_Word_97_-_2003_Document13.doc"/></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oleObject" Target="../embeddings/Microsoft_Office_Word_97_-_2003_Document14.doc"/></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oleObject" Target="../embeddings/Microsoft_Office_Word_97_-_2003_Document15.doc"/></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oleObject" Target="../embeddings/Microsoft_Office_Word_97_-_2003_Document16.doc"/></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oleObject" Target="../embeddings/Microsoft_Office_Word_97_-_2003_Document17.doc"/></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oleObject" Target="../embeddings/Microsoft_Office_Word_97_-_2003_Document18.doc"/></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oleObject" Target="../embeddings/Microsoft_Office_Word_97_-_2003_Document19.doc"/></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oleObject" Target="../embeddings/Microsoft_Office_Word_97_-_2003_Document20.doc"/></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oleObject" Target="../embeddings/Microsoft_Office_Word_97_-_2003_Document21.doc"/></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oleObject" Target="../embeddings/Microsoft_Office_Word_97_-_2003_Document22.doc"/></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oleObject" Target="../embeddings/Microsoft_Office_Word_97_-_2003_Document23.doc"/></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oleObject" Target="../embeddings/Microsoft_Office_Word_97_-_2003_Document24.doc"/></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oleObject" Target="../embeddings/Microsoft_Office_Word_97_-_2003_Document25.doc"/></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oleObject" Target="../embeddings/Microsoft_Office_Word_97_-_2003_Document26.doc"/></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oleObject" Target="../embeddings/Microsoft_Office_Word_97_-_2003_Document27.doc"/></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oleObject" Target="../embeddings/Microsoft_Office_Word_97_-_2003_Document28.doc"/></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Office_Word_97_-_2003_Document29.doc"/><Relationship Id="rId2" Type="http://schemas.openxmlformats.org/officeDocument/2006/relationships/slideLayout" Target="../slideLayouts/slideLayout7.xml"/><Relationship Id="rId1" Type="http://schemas.openxmlformats.org/officeDocument/2006/relationships/vmlDrawing" Target="../drawings/vmlDrawing30.v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oleObject" Target="../embeddings/Microsoft_Office_Word_97_-_2003_Document30.doc"/></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oleObject" Target="../embeddings/Microsoft_Office_Word_97_-_2003_Document31.doc"/></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Microsoft_Office_Word_97_-_2003_Document32.doc"/><Relationship Id="rId2" Type="http://schemas.openxmlformats.org/officeDocument/2006/relationships/slideLayout" Target="../slideLayouts/slideLayout7.xml"/><Relationship Id="rId1" Type="http://schemas.openxmlformats.org/officeDocument/2006/relationships/vmlDrawing" Target="../drawings/vmlDrawing33.vml"/></Relationships>
</file>

<file path=ppt/slides/_rels/slide92.xml.rels><?xml version="1.0" encoding="UTF-8" standalone="yes"?>
<Relationships xmlns="http://schemas.openxmlformats.org/package/2006/relationships"><Relationship Id="rId3" Type="http://schemas.openxmlformats.org/officeDocument/2006/relationships/oleObject" Target="../embeddings/Microsoft_Office_Word_97_-_2003_Document33.doc"/><Relationship Id="rId2" Type="http://schemas.openxmlformats.org/officeDocument/2006/relationships/slideLayout" Target="../slideLayouts/slideLayout7.xml"/><Relationship Id="rId1" Type="http://schemas.openxmlformats.org/officeDocument/2006/relationships/vmlDrawing" Target="../drawings/vmlDrawing34.v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vmlDrawing" Target="../drawings/vmlDrawing35.vml"/><Relationship Id="rId4" Type="http://schemas.openxmlformats.org/officeDocument/2006/relationships/oleObject" Target="../embeddings/Microsoft_Office_Word_97_-_2003_Document34.doc"/></Relationships>
</file>

<file path=ppt/slides/_rels/slide94.xml.rels><?xml version="1.0" encoding="UTF-8" standalone="yes"?>
<Relationships xmlns="http://schemas.openxmlformats.org/package/2006/relationships"><Relationship Id="rId3" Type="http://schemas.openxmlformats.org/officeDocument/2006/relationships/oleObject" Target="../embeddings/Microsoft_Office_Word_97_-_2003_Document35.doc"/><Relationship Id="rId2" Type="http://schemas.openxmlformats.org/officeDocument/2006/relationships/slideLayout" Target="../slideLayouts/slideLayout7.xml"/><Relationship Id="rId1" Type="http://schemas.openxmlformats.org/officeDocument/2006/relationships/vmlDrawing" Target="../drawings/vmlDrawing36.vml"/></Relationships>
</file>

<file path=ppt/slides/_rels/slide95.xml.rels><?xml version="1.0" encoding="UTF-8" standalone="yes"?>
<Relationships xmlns="http://schemas.openxmlformats.org/package/2006/relationships"><Relationship Id="rId3" Type="http://schemas.openxmlformats.org/officeDocument/2006/relationships/oleObject" Target="../embeddings/Microsoft_Office_Word_97_-_2003_Document36.doc"/><Relationship Id="rId2" Type="http://schemas.openxmlformats.org/officeDocument/2006/relationships/slideLayout" Target="../slideLayouts/slideLayout7.xml"/><Relationship Id="rId1" Type="http://schemas.openxmlformats.org/officeDocument/2006/relationships/vmlDrawing" Target="../drawings/vmlDrawing37.v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sp>
        <p:nvSpPr>
          <p:cNvPr id="33794" name="Rectangle 4"/>
          <p:cNvSpPr>
            <a:spLocks noGrp="1" noChangeArrowheads="1"/>
          </p:cNvSpPr>
          <p:nvPr>
            <p:ph type="ctrTitle"/>
          </p:nvPr>
        </p:nvSpPr>
        <p:spPr>
          <a:xfrm>
            <a:off x="3886200" y="152401"/>
            <a:ext cx="5257800" cy="2362200"/>
          </a:xfrm>
          <a:noFill/>
        </p:spPr>
        <p:txBody>
          <a:bodyPr/>
          <a:lstStyle/>
          <a:p>
            <a:pPr eaLnBrk="1" hangingPunct="1"/>
            <a:r>
              <a:rPr lang="en-US" sz="4000" b="1" dirty="0" smtClean="0"/>
              <a:t>49 CFR Part 228 </a:t>
            </a:r>
            <a:br>
              <a:rPr lang="en-US" sz="4000" b="1" dirty="0" smtClean="0"/>
            </a:br>
            <a:r>
              <a:rPr lang="en-US" sz="4000" b="1" dirty="0" smtClean="0"/>
              <a:t>Hours Of Service of Railroad Employees</a:t>
            </a:r>
          </a:p>
        </p:txBody>
      </p:sp>
      <p:sp>
        <p:nvSpPr>
          <p:cNvPr id="33795" name="Rectangle 5"/>
          <p:cNvSpPr>
            <a:spLocks noGrp="1" noChangeArrowheads="1"/>
          </p:cNvSpPr>
          <p:nvPr>
            <p:ph type="subTitle" idx="1"/>
          </p:nvPr>
        </p:nvSpPr>
        <p:spPr>
          <a:xfrm>
            <a:off x="2590800" y="4572000"/>
            <a:ext cx="6324600" cy="1371600"/>
          </a:xfrm>
        </p:spPr>
        <p:txBody>
          <a:bodyPr/>
          <a:lstStyle/>
          <a:p>
            <a:pPr eaLnBrk="1" hangingPunct="1"/>
            <a:r>
              <a:rPr lang="en-US" sz="4400" b="1" dirty="0" smtClean="0"/>
              <a:t>Passenger Hours of Service Regulations</a:t>
            </a:r>
          </a:p>
        </p:txBody>
      </p:sp>
      <p:pic>
        <p:nvPicPr>
          <p:cNvPr id="33796" name="Picture 5" descr="4 COLOR LOGO  XXX.jpg"/>
          <p:cNvPicPr>
            <a:picLocks noChangeAspect="1"/>
          </p:cNvPicPr>
          <p:nvPr/>
        </p:nvPicPr>
        <p:blipFill>
          <a:blip r:embed="rId3" cstate="print"/>
          <a:srcRect/>
          <a:stretch>
            <a:fillRect/>
          </a:stretch>
        </p:blipFill>
        <p:spPr bwMode="auto">
          <a:xfrm>
            <a:off x="0" y="152400"/>
            <a:ext cx="3886200" cy="1524000"/>
          </a:xfrm>
          <a:prstGeom prst="rect">
            <a:avLst/>
          </a:prstGeom>
          <a:noFill/>
          <a:ln w="9525">
            <a:noFill/>
            <a:miter lim="800000"/>
            <a:headEnd/>
            <a:tailEnd/>
          </a:ln>
        </p:spPr>
      </p:pic>
      <p:sp>
        <p:nvSpPr>
          <p:cNvPr id="5" name="Date Placeholder 4"/>
          <p:cNvSpPr>
            <a:spLocks noGrp="1"/>
          </p:cNvSpPr>
          <p:nvPr>
            <p:ph type="dt" sz="quarter" idx="10"/>
          </p:nvPr>
        </p:nvSpPr>
        <p:spPr/>
        <p:txBody>
          <a:bodyPr/>
          <a:lstStyle/>
          <a:p>
            <a:pPr>
              <a:defRPr/>
            </a:pPr>
            <a:r>
              <a:rPr lang="en-US" dirty="0" smtClean="0"/>
              <a:t>4/12/2012</a:t>
            </a:r>
            <a:endParaRPr lang="en-US" dirty="0"/>
          </a:p>
        </p:txBody>
      </p:sp>
      <p:sp>
        <p:nvSpPr>
          <p:cNvPr id="6" name="Footer Placeholder 5"/>
          <p:cNvSpPr>
            <a:spLocks noGrp="1"/>
          </p:cNvSpPr>
          <p:nvPr>
            <p:ph type="ftr" sz="quarter" idx="11"/>
          </p:nvPr>
        </p:nvSpPr>
        <p:spPr>
          <a:xfrm>
            <a:off x="7543800" y="6537326"/>
            <a:ext cx="1600200" cy="320675"/>
          </a:xfrm>
        </p:spPr>
        <p:txBody>
          <a:bodyPr/>
          <a:lstStyle/>
          <a:p>
            <a:pPr>
              <a:defRPr/>
            </a:pPr>
            <a:r>
              <a:rPr lang="en-US" dirty="0" smtClean="0"/>
              <a:t>Trans-411</a:t>
            </a:r>
            <a:endParaRPr lang="en-US" dirty="0"/>
          </a:p>
        </p:txBody>
      </p:sp>
      <p:sp>
        <p:nvSpPr>
          <p:cNvPr id="7" name="TextBox 6"/>
          <p:cNvSpPr txBox="1"/>
          <p:nvPr/>
        </p:nvSpPr>
        <p:spPr>
          <a:xfrm>
            <a:off x="0" y="1600200"/>
            <a:ext cx="3886200" cy="923330"/>
          </a:xfrm>
          <a:prstGeom prst="rect">
            <a:avLst/>
          </a:prstGeom>
          <a:solidFill>
            <a:schemeClr val="accent6">
              <a:lumMod val="60000"/>
              <a:lumOff val="40000"/>
            </a:schemeClr>
          </a:solidFill>
        </p:spPr>
        <p:txBody>
          <a:bodyPr wrap="square" rtlCol="0">
            <a:spAutoFit/>
          </a:bodyPr>
          <a:lstStyle/>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327150" y="304801"/>
            <a:ext cx="7816850" cy="762000"/>
          </a:xfrm>
        </p:spPr>
        <p:txBody>
          <a:bodyPr/>
          <a:lstStyle/>
          <a:p>
            <a:pPr eaLnBrk="1" hangingPunct="1"/>
            <a:r>
              <a:rPr lang="en-US" smtClean="0"/>
              <a:t>The Hours of Service Regulations</a:t>
            </a:r>
          </a:p>
        </p:txBody>
      </p:sp>
      <p:sp>
        <p:nvSpPr>
          <p:cNvPr id="41987" name="Content Placeholder 2"/>
          <p:cNvSpPr>
            <a:spLocks noGrp="1"/>
          </p:cNvSpPr>
          <p:nvPr>
            <p:ph idx="1"/>
          </p:nvPr>
        </p:nvSpPr>
        <p:spPr/>
        <p:txBody>
          <a:bodyPr/>
          <a:lstStyle/>
          <a:p>
            <a:pPr eaLnBrk="1" hangingPunct="1"/>
            <a:r>
              <a:rPr lang="en-US" smtClean="0">
                <a:solidFill>
                  <a:srgbClr val="020202"/>
                </a:solidFill>
              </a:rPr>
              <a:t>A Train employee may be on duty more than 12 hours if the employee has a break of 4 </a:t>
            </a:r>
            <a:r>
              <a:rPr lang="en-US" i="1" u="sng" smtClean="0">
                <a:solidFill>
                  <a:srgbClr val="020202"/>
                </a:solidFill>
              </a:rPr>
              <a:t>continuous</a:t>
            </a:r>
            <a:r>
              <a:rPr lang="en-US" smtClean="0">
                <a:solidFill>
                  <a:srgbClr val="020202"/>
                </a:solidFill>
              </a:rPr>
              <a:t> hours or more at a designated rest facility.</a:t>
            </a:r>
          </a:p>
          <a:p>
            <a:pPr eaLnBrk="1" hangingPunct="1">
              <a:buFontTx/>
              <a:buNone/>
            </a:pPr>
            <a:endParaRPr lang="en-US" smtClean="0">
              <a:solidFill>
                <a:srgbClr val="020202"/>
              </a:solidFill>
            </a:endParaRPr>
          </a:p>
          <a:p>
            <a:pPr eaLnBrk="1" hangingPunct="1"/>
            <a:r>
              <a:rPr lang="en-US" smtClean="0">
                <a:solidFill>
                  <a:srgbClr val="020202"/>
                </a:solidFill>
              </a:rPr>
              <a:t>A break of 4 or more </a:t>
            </a:r>
            <a:r>
              <a:rPr lang="en-US" i="1" u="sng" smtClean="0">
                <a:solidFill>
                  <a:srgbClr val="020202"/>
                </a:solidFill>
              </a:rPr>
              <a:t>continuous</a:t>
            </a:r>
            <a:r>
              <a:rPr lang="en-US" smtClean="0">
                <a:solidFill>
                  <a:srgbClr val="020202"/>
                </a:solidFill>
              </a:rPr>
              <a:t> hours is not considered time performing covered service when calculating hours of service.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smtClean="0"/>
              <a:t>Lets Review…</a:t>
            </a:r>
          </a:p>
        </p:txBody>
      </p:sp>
      <p:sp>
        <p:nvSpPr>
          <p:cNvPr id="4" name="Content Placeholder 3"/>
          <p:cNvSpPr>
            <a:spLocks noGrp="1"/>
          </p:cNvSpPr>
          <p:nvPr>
            <p:ph idx="1"/>
          </p:nvPr>
        </p:nvSpPr>
        <p:spPr>
          <a:xfrm>
            <a:off x="457200" y="1371600"/>
            <a:ext cx="8229600" cy="5026025"/>
          </a:xfrm>
        </p:spPr>
        <p:txBody>
          <a:bodyPr/>
          <a:lstStyle/>
          <a:p>
            <a:pPr eaLnBrk="1" hangingPunct="1">
              <a:buFontTx/>
              <a:buNone/>
            </a:pPr>
            <a:r>
              <a:rPr lang="en-US" smtClean="0">
                <a:solidFill>
                  <a:srgbClr val="000000"/>
                </a:solidFill>
              </a:rPr>
              <a:t>	</a:t>
            </a:r>
            <a:r>
              <a:rPr lang="en-US" sz="3600" smtClean="0">
                <a:solidFill>
                  <a:srgbClr val="000000"/>
                </a:solidFill>
              </a:rPr>
              <a:t>How many consecutive hours are Train employees permitted to work?</a:t>
            </a:r>
          </a:p>
          <a:p>
            <a:pPr eaLnBrk="1" hangingPunct="1"/>
            <a:r>
              <a:rPr lang="en-US" smtClean="0">
                <a:solidFill>
                  <a:srgbClr val="0000FF"/>
                </a:solidFill>
              </a:rPr>
              <a:t>12 Hours performing covered service</a:t>
            </a:r>
          </a:p>
          <a:p>
            <a:pPr eaLnBrk="1" hangingPunct="1">
              <a:buFontTx/>
              <a:buNone/>
            </a:pPr>
            <a:r>
              <a:rPr lang="en-US" smtClean="0">
                <a:solidFill>
                  <a:srgbClr val="000000"/>
                </a:solidFill>
              </a:rPr>
              <a:t>	</a:t>
            </a:r>
            <a:r>
              <a:rPr lang="en-US" sz="3600" smtClean="0">
                <a:solidFill>
                  <a:srgbClr val="000000"/>
                </a:solidFill>
              </a:rPr>
              <a:t>Then what?</a:t>
            </a:r>
          </a:p>
          <a:p>
            <a:pPr eaLnBrk="1" hangingPunct="1"/>
            <a:r>
              <a:rPr lang="en-US" smtClean="0">
                <a:solidFill>
                  <a:srgbClr val="0000FF"/>
                </a:solidFill>
              </a:rPr>
              <a:t>The Train Employee will need ten consecutive hours off duty before being permitted to return to duty.</a:t>
            </a:r>
          </a:p>
          <a:p>
            <a:pPr eaLnBrk="1" hangingPunct="1"/>
            <a:endParaRPr lang="en-US" smtClean="0">
              <a:solidFill>
                <a:srgbClr val="000000"/>
              </a:solidFill>
            </a:endParaRPr>
          </a:p>
          <a:p>
            <a:pPr eaLnBrk="1" hangingPunct="1"/>
            <a:endParaRPr lang="en-US"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828800" y="227013"/>
            <a:ext cx="6902450" cy="762000"/>
          </a:xfrm>
        </p:spPr>
        <p:txBody>
          <a:bodyPr/>
          <a:lstStyle/>
          <a:p>
            <a:pPr algn="ctr" eaLnBrk="1" hangingPunct="1"/>
            <a:r>
              <a:rPr lang="en-US" sz="4800" smtClean="0"/>
              <a:t>Q&amp;A	</a:t>
            </a:r>
          </a:p>
        </p:txBody>
      </p:sp>
      <p:sp>
        <p:nvSpPr>
          <p:cNvPr id="3" name="Content Placeholder 2"/>
          <p:cNvSpPr>
            <a:spLocks noGrp="1"/>
          </p:cNvSpPr>
          <p:nvPr>
            <p:ph idx="1"/>
          </p:nvPr>
        </p:nvSpPr>
        <p:spPr/>
        <p:txBody>
          <a:bodyPr/>
          <a:lstStyle/>
          <a:p>
            <a:pPr eaLnBrk="1" hangingPunct="1">
              <a:buFontTx/>
              <a:buNone/>
            </a:pPr>
            <a:r>
              <a:rPr lang="en-US" sz="4000" smtClean="0">
                <a:solidFill>
                  <a:srgbClr val="000000"/>
                </a:solidFill>
              </a:rPr>
              <a:t>	What if a Train Employee works 11 hours and 59 minutes or less?</a:t>
            </a:r>
          </a:p>
          <a:p>
            <a:pPr eaLnBrk="1" hangingPunct="1">
              <a:buFontTx/>
              <a:buNone/>
            </a:pPr>
            <a:endParaRPr lang="en-US" sz="4000" smtClean="0">
              <a:solidFill>
                <a:srgbClr val="000000"/>
              </a:solidFill>
            </a:endParaRPr>
          </a:p>
          <a:p>
            <a:pPr eaLnBrk="1" hangingPunct="1"/>
            <a:r>
              <a:rPr lang="en-US" sz="4000" smtClean="0">
                <a:solidFill>
                  <a:srgbClr val="0000FF"/>
                </a:solidFill>
              </a:rPr>
              <a:t>The Train Employee will need 8 consecutive hours off duty before being permitted to return to duty.</a:t>
            </a:r>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09800" y="227013"/>
            <a:ext cx="6521450" cy="762000"/>
          </a:xfrm>
        </p:spPr>
        <p:txBody>
          <a:bodyPr/>
          <a:lstStyle/>
          <a:p>
            <a:pPr eaLnBrk="1" hangingPunct="1"/>
            <a:r>
              <a:rPr lang="en-US" smtClean="0"/>
              <a:t>              Q &amp; A</a:t>
            </a:r>
          </a:p>
        </p:txBody>
      </p:sp>
      <p:sp>
        <p:nvSpPr>
          <p:cNvPr id="3" name="Content Placeholder 2"/>
          <p:cNvSpPr>
            <a:spLocks noGrp="1"/>
          </p:cNvSpPr>
          <p:nvPr>
            <p:ph idx="1"/>
          </p:nvPr>
        </p:nvSpPr>
        <p:spPr>
          <a:xfrm>
            <a:off x="457200" y="2971800"/>
            <a:ext cx="8229600" cy="3425825"/>
          </a:xfrm>
        </p:spPr>
        <p:txBody>
          <a:bodyPr/>
          <a:lstStyle/>
          <a:p>
            <a:pPr eaLnBrk="1" hangingPunct="1"/>
            <a:r>
              <a:rPr lang="en-US" sz="4000" smtClean="0">
                <a:solidFill>
                  <a:srgbClr val="0000FF"/>
                </a:solidFill>
              </a:rPr>
              <a:t>The Train Employee must have a break of 4 </a:t>
            </a:r>
            <a:r>
              <a:rPr lang="en-US" sz="4000" i="1" u="sng" smtClean="0">
                <a:solidFill>
                  <a:srgbClr val="0000FF"/>
                </a:solidFill>
              </a:rPr>
              <a:t>continuous</a:t>
            </a:r>
            <a:r>
              <a:rPr lang="en-US" sz="4000" smtClean="0">
                <a:solidFill>
                  <a:srgbClr val="0000FF"/>
                </a:solidFill>
              </a:rPr>
              <a:t> hours or more at a designated rest facility.</a:t>
            </a:r>
          </a:p>
          <a:p>
            <a:pPr eaLnBrk="1" hangingPunct="1"/>
            <a:endParaRPr lang="en-US" smtClean="0"/>
          </a:p>
        </p:txBody>
      </p:sp>
      <p:sp>
        <p:nvSpPr>
          <p:cNvPr id="45060" name="Rectangle 3"/>
          <p:cNvSpPr>
            <a:spLocks noChangeArrowheads="1"/>
          </p:cNvSpPr>
          <p:nvPr/>
        </p:nvSpPr>
        <p:spPr bwMode="auto">
          <a:xfrm>
            <a:off x="1143000" y="1143001"/>
            <a:ext cx="7467600" cy="1323439"/>
          </a:xfrm>
          <a:prstGeom prst="rect">
            <a:avLst/>
          </a:prstGeom>
          <a:noFill/>
          <a:ln w="9525">
            <a:noFill/>
            <a:miter lim="800000"/>
            <a:headEnd/>
            <a:tailEnd/>
          </a:ln>
        </p:spPr>
        <p:txBody>
          <a:bodyPr>
            <a:spAutoFit/>
          </a:bodyPr>
          <a:lstStyle/>
          <a:p>
            <a:r>
              <a:rPr lang="en-US" sz="4000">
                <a:solidFill>
                  <a:srgbClr val="020202"/>
                </a:solidFill>
              </a:rPr>
              <a:t>How can an Train employee be on duty more than 12 hours?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133600" y="304801"/>
            <a:ext cx="7010400" cy="762000"/>
          </a:xfrm>
        </p:spPr>
        <p:txBody>
          <a:bodyPr/>
          <a:lstStyle/>
          <a:p>
            <a:pPr eaLnBrk="1" hangingPunct="1"/>
            <a:r>
              <a:rPr lang="en-US" smtClean="0"/>
              <a:t>What does it all mean……….</a:t>
            </a:r>
          </a:p>
        </p:txBody>
      </p:sp>
      <p:sp>
        <p:nvSpPr>
          <p:cNvPr id="46083" name="Content Placeholder 2"/>
          <p:cNvSpPr>
            <a:spLocks noGrp="1"/>
          </p:cNvSpPr>
          <p:nvPr>
            <p:ph idx="1"/>
          </p:nvPr>
        </p:nvSpPr>
        <p:spPr>
          <a:xfrm>
            <a:off x="381000" y="1600201"/>
            <a:ext cx="8229600" cy="4721225"/>
          </a:xfrm>
        </p:spPr>
        <p:txBody>
          <a:bodyPr/>
          <a:lstStyle/>
          <a:p>
            <a:pPr eaLnBrk="1" hangingPunct="1">
              <a:lnSpc>
                <a:spcPct val="90000"/>
              </a:lnSpc>
            </a:pPr>
            <a:r>
              <a:rPr lang="en-US" sz="2800" smtClean="0">
                <a:solidFill>
                  <a:srgbClr val="000000"/>
                </a:solidFill>
              </a:rPr>
              <a:t>If you are on an assignment that works less than 12 hours without a continuous 4 hour or more break, you will need 8 hours of rest.</a:t>
            </a:r>
          </a:p>
          <a:p>
            <a:pPr eaLnBrk="1" hangingPunct="1">
              <a:lnSpc>
                <a:spcPct val="90000"/>
              </a:lnSpc>
            </a:pPr>
            <a:r>
              <a:rPr lang="en-US" sz="2800" smtClean="0">
                <a:solidFill>
                  <a:srgbClr val="000000"/>
                </a:solidFill>
              </a:rPr>
              <a:t>If you are on an assignment that works more than 12 hours you must have a continuous rest of 4 hours or more during that time or you will break the HOURS OF SERVICE LAW.</a:t>
            </a:r>
          </a:p>
          <a:p>
            <a:pPr eaLnBrk="1" hangingPunct="1">
              <a:lnSpc>
                <a:spcPct val="90000"/>
              </a:lnSpc>
            </a:pPr>
            <a:r>
              <a:rPr lang="en-US" sz="2800" smtClean="0">
                <a:solidFill>
                  <a:srgbClr val="000000"/>
                </a:solidFill>
              </a:rPr>
              <a:t>If you work exactly 12 hours without a continuous 4 hours or more rest you will need 10 hours of rest before you are legally able to work again.</a:t>
            </a:r>
          </a:p>
          <a:p>
            <a:pPr eaLnBrk="1" hangingPunct="1"/>
            <a:endParaRPr lang="en-US" smtClean="0">
              <a:solidFill>
                <a:srgbClr val="02020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Lets Review…..</a:t>
            </a:r>
          </a:p>
        </p:txBody>
      </p:sp>
      <p:pic>
        <p:nvPicPr>
          <p:cNvPr id="47107" name="Content Placeholder 3"/>
          <p:cNvPicPr>
            <a:picLocks noGrp="1"/>
          </p:cNvPicPr>
          <p:nvPr>
            <p:ph idx="1"/>
          </p:nvPr>
        </p:nvPicPr>
        <p:blipFill>
          <a:blip r:embed="rId3" cstate="print"/>
          <a:srcRect t="12370"/>
          <a:stretch>
            <a:fillRect/>
          </a:stretch>
        </p:blipFill>
        <p:spPr>
          <a:xfrm>
            <a:off x="457200" y="1466850"/>
            <a:ext cx="8229600" cy="4911725"/>
          </a:xfrm>
        </p:spPr>
      </p:pic>
      <p:sp>
        <p:nvSpPr>
          <p:cNvPr id="5" name="Rectangle 4"/>
          <p:cNvSpPr/>
          <p:nvPr/>
        </p:nvSpPr>
        <p:spPr>
          <a:xfrm>
            <a:off x="533400" y="1524001"/>
            <a:ext cx="8077200" cy="18288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33400" y="3352800"/>
            <a:ext cx="8077200" cy="1905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533400" y="5257800"/>
            <a:ext cx="8077200" cy="1219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xit" presetSubtype="32" fill="hold" grpId="1" nodeType="clickEffect">
                                  <p:stCondLst>
                                    <p:cond delay="0"/>
                                  </p:stCondLst>
                                  <p:childTnLst>
                                    <p:animEffect transition="out" filter="diamond(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828800" y="227013"/>
            <a:ext cx="7315200" cy="762000"/>
          </a:xfrm>
        </p:spPr>
        <p:txBody>
          <a:bodyPr/>
          <a:lstStyle/>
          <a:p>
            <a:pPr eaLnBrk="1" hangingPunct="1"/>
            <a:r>
              <a:rPr lang="en-US" smtClean="0"/>
              <a:t>  Recordkeeping Requirements</a:t>
            </a:r>
          </a:p>
        </p:txBody>
      </p:sp>
      <p:sp>
        <p:nvSpPr>
          <p:cNvPr id="48131" name="Content Placeholder 4"/>
          <p:cNvSpPr>
            <a:spLocks noGrp="1"/>
          </p:cNvSpPr>
          <p:nvPr>
            <p:ph idx="1"/>
          </p:nvPr>
        </p:nvSpPr>
        <p:spPr>
          <a:xfrm>
            <a:off x="152400" y="2667001"/>
            <a:ext cx="8839200" cy="3883025"/>
          </a:xfrm>
        </p:spPr>
        <p:txBody>
          <a:bodyPr/>
          <a:lstStyle/>
          <a:p>
            <a:pPr eaLnBrk="1" hangingPunct="1"/>
            <a:r>
              <a:rPr lang="en-US" smtClean="0">
                <a:solidFill>
                  <a:srgbClr val="000000"/>
                </a:solidFill>
              </a:rPr>
              <a:t>Keep a daily Hours of Service report on the prescribed form called a TRO-Q. The TRO-Q is an Hours of Service reporting form. Each form covers a seven (7) day period.</a:t>
            </a:r>
          </a:p>
          <a:p>
            <a:pPr eaLnBrk="1" hangingPunct="1"/>
            <a:r>
              <a:rPr lang="en-US" smtClean="0">
                <a:solidFill>
                  <a:srgbClr val="000000"/>
                </a:solidFill>
              </a:rPr>
              <a:t>Train Employees must carry the TRO-Q form, ready for inspection, while on duty, and retain their TRO-Q forms for 2 YEARS.</a:t>
            </a:r>
          </a:p>
          <a:p>
            <a:pPr eaLnBrk="1" hangingPunct="1"/>
            <a:endParaRPr lang="en-US" smtClean="0"/>
          </a:p>
        </p:txBody>
      </p:sp>
      <p:sp>
        <p:nvSpPr>
          <p:cNvPr id="48132" name="Rectangle 2"/>
          <p:cNvSpPr>
            <a:spLocks noChangeArrowheads="1"/>
          </p:cNvSpPr>
          <p:nvPr/>
        </p:nvSpPr>
        <p:spPr bwMode="auto">
          <a:xfrm>
            <a:off x="381000" y="990601"/>
            <a:ext cx="8458200" cy="2062103"/>
          </a:xfrm>
          <a:prstGeom prst="rect">
            <a:avLst/>
          </a:prstGeom>
          <a:noFill/>
          <a:ln w="9525">
            <a:noFill/>
            <a:miter lim="800000"/>
            <a:headEnd/>
            <a:tailEnd/>
          </a:ln>
        </p:spPr>
        <p:txBody>
          <a:bodyPr>
            <a:spAutoFit/>
          </a:bodyPr>
          <a:lstStyle/>
          <a:p>
            <a:pPr algn="ctr"/>
            <a:r>
              <a:rPr lang="en-US" sz="3200" i="1" u="sng">
                <a:solidFill>
                  <a:srgbClr val="000000"/>
                </a:solidFill>
              </a:rPr>
              <a:t>Timetable Special Instruction: </a:t>
            </a:r>
            <a:r>
              <a:rPr lang="en-US" sz="3200" b="1" i="1" u="sng">
                <a:solidFill>
                  <a:srgbClr val="000000"/>
                </a:solidFill>
              </a:rPr>
              <a:t>Q-1</a:t>
            </a:r>
          </a:p>
          <a:p>
            <a:pPr algn="ctr"/>
            <a:r>
              <a:rPr lang="en-US" sz="3200">
                <a:solidFill>
                  <a:srgbClr val="0000FF"/>
                </a:solidFill>
              </a:rPr>
              <a:t>Train Employees subject to the </a:t>
            </a:r>
          </a:p>
          <a:p>
            <a:pPr algn="ctr"/>
            <a:r>
              <a:rPr lang="en-US" sz="3200">
                <a:solidFill>
                  <a:srgbClr val="0000FF"/>
                </a:solidFill>
              </a:rPr>
              <a:t>Federal Hours of Service requirements must..</a:t>
            </a:r>
          </a:p>
          <a:p>
            <a:pPr algn="ctr"/>
            <a:endParaRPr lang="en-US" sz="3200">
              <a:solidFill>
                <a:srgbClr val="0000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idx="4294967295"/>
          </p:nvPr>
        </p:nvSpPr>
        <p:spPr>
          <a:xfrm>
            <a:off x="0" y="0"/>
            <a:ext cx="9144000" cy="990600"/>
          </a:xfrm>
          <a:solidFill>
            <a:schemeClr val="accent2"/>
          </a:solidFill>
        </p:spPr>
        <p:txBody>
          <a:bodyPr/>
          <a:lstStyle/>
          <a:p>
            <a:pPr algn="ctr" eaLnBrk="1" hangingPunct="1"/>
            <a:r>
              <a:rPr lang="en-US" sz="3600" dirty="0" smtClean="0">
                <a:solidFill>
                  <a:srgbClr val="000000"/>
                </a:solidFill>
              </a:rPr>
              <a:t>Hours of Service Reporting Form is called the “</a:t>
            </a:r>
            <a:r>
              <a:rPr lang="en-US" sz="3600" b="1" u="sng" dirty="0" smtClean="0">
                <a:solidFill>
                  <a:srgbClr val="000000"/>
                </a:solidFill>
              </a:rPr>
              <a:t>TRO-Q”</a:t>
            </a:r>
          </a:p>
        </p:txBody>
      </p:sp>
      <p:graphicFrame>
        <p:nvGraphicFramePr>
          <p:cNvPr id="2050" name="Object 4"/>
          <p:cNvGraphicFramePr>
            <a:graphicFrameLocks noChangeAspect="1"/>
          </p:cNvGraphicFramePr>
          <p:nvPr/>
        </p:nvGraphicFramePr>
        <p:xfrm>
          <a:off x="228600" y="1143000"/>
          <a:ext cx="8458200" cy="5715000"/>
        </p:xfrm>
        <a:graphic>
          <a:graphicData uri="http://schemas.openxmlformats.org/presentationml/2006/ole">
            <p:oleObj spid="_x0000_s2050" name="Document" r:id="rId4" imgW="9672980" imgH="7216155" progId="Word.Document.8">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838200" y="227013"/>
            <a:ext cx="8305800" cy="762000"/>
          </a:xfrm>
        </p:spPr>
        <p:txBody>
          <a:bodyPr/>
          <a:lstStyle/>
          <a:p>
            <a:pPr eaLnBrk="1" hangingPunct="1"/>
            <a:r>
              <a:rPr lang="en-US" dirty="0" smtClean="0"/>
              <a:t>         Recordkeeping Requirements</a:t>
            </a:r>
          </a:p>
        </p:txBody>
      </p:sp>
      <p:sp>
        <p:nvSpPr>
          <p:cNvPr id="49155" name="Content Placeholder 2"/>
          <p:cNvSpPr>
            <a:spLocks noGrp="1"/>
          </p:cNvSpPr>
          <p:nvPr>
            <p:ph idx="1"/>
          </p:nvPr>
        </p:nvSpPr>
        <p:spPr/>
        <p:txBody>
          <a:bodyPr/>
          <a:lstStyle/>
          <a:p>
            <a:pPr eaLnBrk="1" hangingPunct="1"/>
            <a:r>
              <a:rPr lang="en-US" dirty="0" smtClean="0">
                <a:solidFill>
                  <a:srgbClr val="000000"/>
                </a:solidFill>
              </a:rPr>
              <a:t>Train Employees must Complete an Hours of Service Report (TRO-Q) every day that they work-as the day progresses. This is an official federal document which must contain all information contained on the TRO-Q document</a:t>
            </a:r>
            <a:r>
              <a:rPr lang="en-US" dirty="0" smtClean="0"/>
              <a:t>.</a:t>
            </a:r>
          </a:p>
          <a:p>
            <a:pPr eaLnBrk="1" hangingPunct="1"/>
            <a:r>
              <a:rPr lang="en-US" dirty="0" smtClean="0">
                <a:solidFill>
                  <a:srgbClr val="000000"/>
                </a:solidFill>
              </a:rPr>
              <a:t>Each assignment worked must be recorded in a separate assignment box.</a:t>
            </a:r>
          </a:p>
          <a:p>
            <a:pPr eaLnBrk="1" hangingPunct="1"/>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524000" y="227013"/>
            <a:ext cx="7620000" cy="762000"/>
          </a:xfrm>
        </p:spPr>
        <p:txBody>
          <a:bodyPr/>
          <a:lstStyle/>
          <a:p>
            <a:pPr eaLnBrk="1" hangingPunct="1"/>
            <a:r>
              <a:rPr lang="en-US" dirty="0" smtClean="0"/>
              <a:t>    Recordkeeping Requirements</a:t>
            </a:r>
          </a:p>
        </p:txBody>
      </p:sp>
      <p:sp>
        <p:nvSpPr>
          <p:cNvPr id="50179" name="Rectangle 3"/>
          <p:cNvSpPr>
            <a:spLocks noChangeArrowheads="1"/>
          </p:cNvSpPr>
          <p:nvPr/>
        </p:nvSpPr>
        <p:spPr bwMode="auto">
          <a:xfrm>
            <a:off x="152400" y="1219201"/>
            <a:ext cx="8839200" cy="4524315"/>
          </a:xfrm>
          <a:prstGeom prst="rect">
            <a:avLst/>
          </a:prstGeom>
          <a:noFill/>
          <a:ln w="9525">
            <a:noFill/>
            <a:miter lim="800000"/>
            <a:headEnd/>
            <a:tailEnd/>
          </a:ln>
        </p:spPr>
        <p:txBody>
          <a:bodyPr>
            <a:spAutoFit/>
          </a:bodyPr>
          <a:lstStyle/>
          <a:p>
            <a:r>
              <a:rPr lang="en-US" sz="2400">
                <a:solidFill>
                  <a:srgbClr val="000000"/>
                </a:solidFill>
              </a:rPr>
              <a:t>It is the Train Employees responsibility to make sure that he/she does not violate the LAW. Individuals are held personally liable for any violations that were not authorized by the proper authority. Only the </a:t>
            </a:r>
            <a:r>
              <a:rPr lang="en-US" sz="2400" i="1">
                <a:solidFill>
                  <a:srgbClr val="000000"/>
                </a:solidFill>
              </a:rPr>
              <a:t>proper authority (Train Dispatcher ) </a:t>
            </a:r>
            <a:r>
              <a:rPr lang="en-US" sz="2400">
                <a:solidFill>
                  <a:srgbClr val="000000"/>
                </a:solidFill>
              </a:rPr>
              <a:t>can order you to exceed Hours of Service and only under </a:t>
            </a:r>
            <a:r>
              <a:rPr lang="en-US" sz="2400" b="1" u="sng">
                <a:solidFill>
                  <a:srgbClr val="000000"/>
                </a:solidFill>
              </a:rPr>
              <a:t>Extreme Emergency Conditions</a:t>
            </a:r>
            <a:r>
              <a:rPr lang="en-US" sz="2400">
                <a:solidFill>
                  <a:srgbClr val="000000"/>
                </a:solidFill>
              </a:rPr>
              <a:t>. If a violation occurs, a copy of the report must be sent to the Rules Department. The reason(s) for exceeding the hours of service must be included on the TRO-Q.</a:t>
            </a:r>
          </a:p>
          <a:p>
            <a:r>
              <a:rPr lang="en-US" sz="2400">
                <a:solidFill>
                  <a:srgbClr val="000000"/>
                </a:solidFill>
              </a:rPr>
              <a:t>In order to prevent violations, Hours of Service Workers are required to notify the Train Dispatcher 3 hours before their time will expire, unless scheduled to complete their assignment before their legal work period expires (12 Hours).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752600" y="152401"/>
            <a:ext cx="7239000" cy="762000"/>
          </a:xfrm>
        </p:spPr>
        <p:txBody>
          <a:bodyPr/>
          <a:lstStyle/>
          <a:p>
            <a:pPr algn="ctr" eaLnBrk="1" hangingPunct="1"/>
            <a:r>
              <a:rPr lang="en-US" dirty="0" smtClean="0"/>
              <a:t>   </a:t>
            </a:r>
            <a:r>
              <a:rPr lang="en-US" sz="4400" dirty="0" smtClean="0"/>
              <a:t>The Hours of Service Law</a:t>
            </a:r>
          </a:p>
        </p:txBody>
      </p:sp>
      <p:sp>
        <p:nvSpPr>
          <p:cNvPr id="36867" name="Content Placeholder 2"/>
          <p:cNvSpPr>
            <a:spLocks noGrp="1"/>
          </p:cNvSpPr>
          <p:nvPr>
            <p:ph idx="1"/>
          </p:nvPr>
        </p:nvSpPr>
        <p:spPr>
          <a:xfrm>
            <a:off x="457200" y="1524001"/>
            <a:ext cx="8305800" cy="4873625"/>
          </a:xfrm>
        </p:spPr>
        <p:txBody>
          <a:bodyPr/>
          <a:lstStyle/>
          <a:p>
            <a:pPr eaLnBrk="1" hangingPunct="1">
              <a:buFontTx/>
              <a:buNone/>
            </a:pPr>
            <a:r>
              <a:rPr lang="en-US" sz="3600" dirty="0" smtClean="0">
                <a:solidFill>
                  <a:srgbClr val="020202"/>
                </a:solidFill>
              </a:rPr>
              <a:t>The Hours of Service Law was first</a:t>
            </a:r>
          </a:p>
          <a:p>
            <a:pPr eaLnBrk="1" hangingPunct="1">
              <a:buFontTx/>
              <a:buNone/>
            </a:pPr>
            <a:r>
              <a:rPr lang="en-US" sz="3600" dirty="0" smtClean="0">
                <a:solidFill>
                  <a:srgbClr val="020202"/>
                </a:solidFill>
              </a:rPr>
              <a:t>Enacted in 1907 by the United States</a:t>
            </a:r>
          </a:p>
          <a:p>
            <a:pPr eaLnBrk="1" hangingPunct="1">
              <a:buFontTx/>
              <a:buNone/>
            </a:pPr>
            <a:r>
              <a:rPr lang="en-US" sz="3600" dirty="0" smtClean="0">
                <a:solidFill>
                  <a:srgbClr val="020202"/>
                </a:solidFill>
              </a:rPr>
              <a:t>Congress.</a:t>
            </a:r>
          </a:p>
          <a:p>
            <a:pPr eaLnBrk="1" hangingPunct="1">
              <a:buFontTx/>
              <a:buNone/>
            </a:pPr>
            <a:r>
              <a:rPr lang="en-US" sz="3600" dirty="0" smtClean="0">
                <a:solidFill>
                  <a:srgbClr val="020202"/>
                </a:solidFill>
              </a:rPr>
              <a:t>The purpose of the law was “to promote</a:t>
            </a:r>
          </a:p>
          <a:p>
            <a:pPr eaLnBrk="1" hangingPunct="1">
              <a:buFontTx/>
              <a:buNone/>
            </a:pPr>
            <a:r>
              <a:rPr lang="en-US" sz="3600" dirty="0" smtClean="0">
                <a:solidFill>
                  <a:srgbClr val="020202"/>
                </a:solidFill>
              </a:rPr>
              <a:t>the safety of employees and travelers</a:t>
            </a:r>
          </a:p>
          <a:p>
            <a:pPr eaLnBrk="1" hangingPunct="1">
              <a:buFontTx/>
              <a:buNone/>
            </a:pPr>
            <a:r>
              <a:rPr lang="en-US" sz="3600" dirty="0" smtClean="0">
                <a:solidFill>
                  <a:srgbClr val="020202"/>
                </a:solidFill>
              </a:rPr>
              <a:t>upon railroads by limiting the hours of</a:t>
            </a:r>
          </a:p>
          <a:p>
            <a:pPr eaLnBrk="1" hangingPunct="1">
              <a:buFontTx/>
              <a:buNone/>
            </a:pPr>
            <a:r>
              <a:rPr lang="en-US" sz="3600" dirty="0" smtClean="0">
                <a:solidFill>
                  <a:srgbClr val="020202"/>
                </a:solidFill>
              </a:rPr>
              <a:t>service of “</a:t>
            </a:r>
            <a:r>
              <a:rPr lang="en-US" sz="3600" b="1" i="1" u="sng" dirty="0" smtClean="0">
                <a:solidFill>
                  <a:srgbClr val="020202"/>
                </a:solidFill>
              </a:rPr>
              <a:t>Train Employees</a:t>
            </a:r>
            <a:r>
              <a:rPr lang="en-US" sz="3600" dirty="0" smtClean="0">
                <a:solidFill>
                  <a:srgbClr val="020202"/>
                </a:solidFill>
              </a:rPr>
              <a:t>”.</a:t>
            </a:r>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838200" y="227013"/>
            <a:ext cx="8305800" cy="762000"/>
          </a:xfrm>
        </p:spPr>
        <p:txBody>
          <a:bodyPr/>
          <a:lstStyle/>
          <a:p>
            <a:pPr eaLnBrk="1" hangingPunct="1"/>
            <a:r>
              <a:rPr lang="en-US" dirty="0" smtClean="0"/>
              <a:t>         Recordkeeping Requirements</a:t>
            </a:r>
          </a:p>
        </p:txBody>
      </p:sp>
      <p:sp>
        <p:nvSpPr>
          <p:cNvPr id="51203" name="Content Placeholder 2"/>
          <p:cNvSpPr>
            <a:spLocks noGrp="1"/>
          </p:cNvSpPr>
          <p:nvPr>
            <p:ph idx="1"/>
          </p:nvPr>
        </p:nvSpPr>
        <p:spPr>
          <a:xfrm>
            <a:off x="457200" y="2590801"/>
            <a:ext cx="8229600" cy="3806825"/>
          </a:xfrm>
        </p:spPr>
        <p:txBody>
          <a:bodyPr/>
          <a:lstStyle/>
          <a:p>
            <a:pPr eaLnBrk="1" hangingPunct="1"/>
            <a:r>
              <a:rPr lang="en-US" dirty="0" smtClean="0">
                <a:solidFill>
                  <a:srgbClr val="0000FF"/>
                </a:solidFill>
              </a:rPr>
              <a:t>Train Employees must submit their properly completed TRO-Q </a:t>
            </a:r>
            <a:r>
              <a:rPr lang="en-US" i="1" u="sng" dirty="0" smtClean="0">
                <a:solidFill>
                  <a:srgbClr val="0000FF"/>
                </a:solidFill>
              </a:rPr>
              <a:t>within 7 days of completion </a:t>
            </a:r>
            <a:r>
              <a:rPr lang="en-US" dirty="0" smtClean="0">
                <a:solidFill>
                  <a:srgbClr val="0000FF"/>
                </a:solidFill>
              </a:rPr>
              <a:t>. (Make change in your Special Instructions Q-3)</a:t>
            </a:r>
          </a:p>
          <a:p>
            <a:pPr eaLnBrk="1" hangingPunct="1"/>
            <a:r>
              <a:rPr lang="en-US" dirty="0" smtClean="0">
                <a:solidFill>
                  <a:srgbClr val="0000FF"/>
                </a:solidFill>
              </a:rPr>
              <a:t>Locations for submitting TRO-Q’s are located in your Timetable Special Instructions under rule Q-3.</a:t>
            </a:r>
          </a:p>
          <a:p>
            <a:pPr eaLnBrk="1" hangingPunct="1"/>
            <a:endParaRPr lang="en-US" dirty="0" smtClean="0"/>
          </a:p>
        </p:txBody>
      </p:sp>
      <p:sp>
        <p:nvSpPr>
          <p:cNvPr id="51204" name="TextBox 3"/>
          <p:cNvSpPr txBox="1">
            <a:spLocks noChangeArrowheads="1"/>
          </p:cNvSpPr>
          <p:nvPr/>
        </p:nvSpPr>
        <p:spPr bwMode="auto">
          <a:xfrm>
            <a:off x="990600" y="1219200"/>
            <a:ext cx="7467600" cy="1200329"/>
          </a:xfrm>
          <a:prstGeom prst="rect">
            <a:avLst/>
          </a:prstGeom>
          <a:noFill/>
          <a:ln w="9525">
            <a:noFill/>
            <a:miter lim="800000"/>
            <a:headEnd/>
            <a:tailEnd/>
          </a:ln>
        </p:spPr>
        <p:txBody>
          <a:bodyPr>
            <a:spAutoFit/>
          </a:bodyPr>
          <a:lstStyle/>
          <a:p>
            <a:pPr algn="ctr"/>
            <a:r>
              <a:rPr lang="en-US" sz="3600">
                <a:solidFill>
                  <a:srgbClr val="000000"/>
                </a:solidFill>
              </a:rPr>
              <a:t>When must a Train Employee turn </a:t>
            </a:r>
          </a:p>
          <a:p>
            <a:pPr algn="ctr"/>
            <a:r>
              <a:rPr lang="en-US" sz="3600">
                <a:solidFill>
                  <a:srgbClr val="000000"/>
                </a:solidFill>
              </a:rPr>
              <a:t>their completed TRO-Q in?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04800" y="0"/>
            <a:ext cx="8426450" cy="990600"/>
          </a:xfrm>
          <a:solidFill>
            <a:srgbClr val="000000"/>
          </a:solidFill>
        </p:spPr>
        <p:txBody>
          <a:bodyPr/>
          <a:lstStyle/>
          <a:p>
            <a:pPr algn="ctr" eaLnBrk="1" hangingPunct="1"/>
            <a:r>
              <a:rPr lang="en-US" sz="3600" dirty="0" smtClean="0"/>
              <a:t>To properly fill out your TRO-Q</a:t>
            </a:r>
            <a:br>
              <a:rPr lang="en-US" sz="3600" dirty="0" smtClean="0"/>
            </a:br>
            <a:r>
              <a:rPr lang="en-US" sz="3600" dirty="0" smtClean="0"/>
              <a:t>you must first fill out:</a:t>
            </a:r>
          </a:p>
        </p:txBody>
      </p:sp>
      <p:sp>
        <p:nvSpPr>
          <p:cNvPr id="52227" name="Content Placeholder 3"/>
          <p:cNvSpPr>
            <a:spLocks noGrp="1"/>
          </p:cNvSpPr>
          <p:nvPr>
            <p:ph idx="1"/>
          </p:nvPr>
        </p:nvSpPr>
        <p:spPr>
          <a:xfrm>
            <a:off x="457200" y="1143000"/>
            <a:ext cx="8458200" cy="5562600"/>
          </a:xfrm>
        </p:spPr>
        <p:txBody>
          <a:bodyPr/>
          <a:lstStyle/>
          <a:p>
            <a:pPr eaLnBrk="1" hangingPunct="1"/>
            <a:r>
              <a:rPr lang="en-US" sz="3600" dirty="0" smtClean="0">
                <a:solidFill>
                  <a:srgbClr val="000000"/>
                </a:solidFill>
              </a:rPr>
              <a:t>Name</a:t>
            </a:r>
          </a:p>
          <a:p>
            <a:pPr eaLnBrk="1" hangingPunct="1"/>
            <a:r>
              <a:rPr lang="en-US" sz="3600" dirty="0" smtClean="0">
                <a:solidFill>
                  <a:srgbClr val="000000"/>
                </a:solidFill>
              </a:rPr>
              <a:t>Employee Number</a:t>
            </a:r>
          </a:p>
          <a:p>
            <a:pPr eaLnBrk="1" hangingPunct="1"/>
            <a:r>
              <a:rPr lang="en-US" sz="3600" dirty="0" smtClean="0">
                <a:solidFill>
                  <a:srgbClr val="000000"/>
                </a:solidFill>
              </a:rPr>
              <a:t>Month</a:t>
            </a:r>
          </a:p>
          <a:p>
            <a:pPr eaLnBrk="1" hangingPunct="1"/>
            <a:r>
              <a:rPr lang="en-US" sz="3600" dirty="0" smtClean="0">
                <a:solidFill>
                  <a:srgbClr val="000000"/>
                </a:solidFill>
              </a:rPr>
              <a:t>Year</a:t>
            </a:r>
          </a:p>
          <a:p>
            <a:pPr eaLnBrk="1" hangingPunct="1"/>
            <a:r>
              <a:rPr lang="en-US" sz="3600" dirty="0" smtClean="0">
                <a:solidFill>
                  <a:srgbClr val="000000"/>
                </a:solidFill>
              </a:rPr>
              <a:t>Report No. </a:t>
            </a:r>
            <a:r>
              <a:rPr lang="en-US" sz="2400" dirty="0" smtClean="0">
                <a:solidFill>
                  <a:srgbClr val="000000"/>
                </a:solidFill>
              </a:rPr>
              <a:t>Beginning with number 1 and continuing in sequential order until the end of each month. Report number will start anew with No. 1 at the beginning of each new month.</a:t>
            </a:r>
            <a:endParaRPr lang="en-US" sz="3600" dirty="0" smtClean="0">
              <a:solidFill>
                <a:srgbClr val="000000"/>
              </a:solidFill>
            </a:endParaRPr>
          </a:p>
          <a:p>
            <a:pPr eaLnBrk="1" hangingPunct="1"/>
            <a:r>
              <a:rPr lang="en-US" sz="3600" dirty="0" smtClean="0">
                <a:solidFill>
                  <a:srgbClr val="000000"/>
                </a:solidFill>
              </a:rPr>
              <a:t>Signature when completing your assignment.</a:t>
            </a:r>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271465" y="990600"/>
          <a:ext cx="8720137" cy="5867400"/>
        </p:xfrm>
        <a:graphic>
          <a:graphicData uri="http://schemas.openxmlformats.org/presentationml/2006/ole">
            <p:oleObj spid="_x0000_s3074" name="Document" r:id="rId4" imgW="9672980" imgH="7201364" progId="Word.Document.8">
              <p:embed/>
            </p:oleObj>
          </a:graphicData>
        </a:graphic>
      </p:graphicFrame>
      <p:cxnSp>
        <p:nvCxnSpPr>
          <p:cNvPr id="19" name="Straight Arrow Connector 18"/>
          <p:cNvCxnSpPr/>
          <p:nvPr/>
        </p:nvCxnSpPr>
        <p:spPr>
          <a:xfrm flipV="1">
            <a:off x="5486400" y="1752600"/>
            <a:ext cx="0" cy="19050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676400" y="1905000"/>
            <a:ext cx="0" cy="19050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86202" y="1828801"/>
            <a:ext cx="28575" cy="21336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078" name="Title 1"/>
          <p:cNvSpPr>
            <a:spLocks noGrp="1"/>
          </p:cNvSpPr>
          <p:nvPr>
            <p:ph type="title" idx="4294967295"/>
          </p:nvPr>
        </p:nvSpPr>
        <p:spPr>
          <a:xfrm>
            <a:off x="2590800" y="228600"/>
            <a:ext cx="4800600" cy="762000"/>
          </a:xfrm>
        </p:spPr>
        <p:txBody>
          <a:bodyPr/>
          <a:lstStyle/>
          <a:p>
            <a:pPr algn="ctr" eaLnBrk="1" hangingPunct="1"/>
            <a:r>
              <a:rPr lang="en-US" sz="4400" smtClean="0"/>
              <a:t>EXAMPLE </a:t>
            </a:r>
            <a:endParaRPr lang="en-US" sz="4400" b="1" u="sng" smtClean="0"/>
          </a:p>
        </p:txBody>
      </p:sp>
      <p:sp>
        <p:nvSpPr>
          <p:cNvPr id="4" name="TextBox 3"/>
          <p:cNvSpPr txBox="1">
            <a:spLocks noChangeArrowheads="1"/>
          </p:cNvSpPr>
          <p:nvPr/>
        </p:nvSpPr>
        <p:spPr bwMode="auto">
          <a:xfrm>
            <a:off x="1295400" y="3733800"/>
            <a:ext cx="838200" cy="369332"/>
          </a:xfrm>
          <a:prstGeom prst="rect">
            <a:avLst/>
          </a:prstGeom>
          <a:solidFill>
            <a:schemeClr val="accent2"/>
          </a:solidFill>
          <a:ln w="9525">
            <a:noFill/>
            <a:miter lim="800000"/>
            <a:headEnd/>
            <a:tailEnd/>
          </a:ln>
        </p:spPr>
        <p:txBody>
          <a:bodyPr>
            <a:spAutoFit/>
          </a:bodyPr>
          <a:lstStyle/>
          <a:p>
            <a:r>
              <a:rPr lang="en-US" b="1">
                <a:solidFill>
                  <a:srgbClr val="000000"/>
                </a:solidFill>
              </a:rPr>
              <a:t>Name</a:t>
            </a:r>
          </a:p>
        </p:txBody>
      </p:sp>
      <p:sp>
        <p:nvSpPr>
          <p:cNvPr id="5" name="TextBox 4"/>
          <p:cNvSpPr txBox="1">
            <a:spLocks noChangeArrowheads="1"/>
          </p:cNvSpPr>
          <p:nvPr/>
        </p:nvSpPr>
        <p:spPr bwMode="auto">
          <a:xfrm>
            <a:off x="3429000" y="3962400"/>
            <a:ext cx="1467068" cy="369332"/>
          </a:xfrm>
          <a:prstGeom prst="rect">
            <a:avLst/>
          </a:prstGeom>
          <a:solidFill>
            <a:schemeClr val="accent2"/>
          </a:solidFill>
          <a:ln w="9525">
            <a:noFill/>
            <a:miter lim="800000"/>
            <a:headEnd/>
            <a:tailEnd/>
          </a:ln>
        </p:spPr>
        <p:txBody>
          <a:bodyPr wrap="none">
            <a:spAutoFit/>
          </a:bodyPr>
          <a:lstStyle/>
          <a:p>
            <a:r>
              <a:rPr lang="en-US" b="1">
                <a:solidFill>
                  <a:srgbClr val="000000"/>
                </a:solidFill>
              </a:rPr>
              <a:t>Employee #</a:t>
            </a:r>
          </a:p>
        </p:txBody>
      </p:sp>
      <p:sp>
        <p:nvSpPr>
          <p:cNvPr id="6" name="TextBox 5"/>
          <p:cNvSpPr txBox="1">
            <a:spLocks noChangeArrowheads="1"/>
          </p:cNvSpPr>
          <p:nvPr/>
        </p:nvSpPr>
        <p:spPr bwMode="auto">
          <a:xfrm>
            <a:off x="5029201" y="3733800"/>
            <a:ext cx="877163" cy="369332"/>
          </a:xfrm>
          <a:prstGeom prst="rect">
            <a:avLst/>
          </a:prstGeom>
          <a:solidFill>
            <a:schemeClr val="accent2"/>
          </a:solidFill>
          <a:ln w="9525">
            <a:noFill/>
            <a:miter lim="800000"/>
            <a:headEnd/>
            <a:tailEnd/>
          </a:ln>
        </p:spPr>
        <p:txBody>
          <a:bodyPr wrap="none">
            <a:spAutoFit/>
          </a:bodyPr>
          <a:lstStyle/>
          <a:p>
            <a:r>
              <a:rPr lang="en-US" b="1">
                <a:solidFill>
                  <a:srgbClr val="000000"/>
                </a:solidFill>
              </a:rPr>
              <a:t>Month</a:t>
            </a:r>
          </a:p>
        </p:txBody>
      </p:sp>
      <p:sp>
        <p:nvSpPr>
          <p:cNvPr id="7" name="TextBox 6"/>
          <p:cNvSpPr txBox="1">
            <a:spLocks noChangeArrowheads="1"/>
          </p:cNvSpPr>
          <p:nvPr/>
        </p:nvSpPr>
        <p:spPr bwMode="auto">
          <a:xfrm>
            <a:off x="6248402" y="3733800"/>
            <a:ext cx="672043" cy="369332"/>
          </a:xfrm>
          <a:prstGeom prst="rect">
            <a:avLst/>
          </a:prstGeom>
          <a:solidFill>
            <a:schemeClr val="accent2"/>
          </a:solidFill>
          <a:ln w="9525">
            <a:noFill/>
            <a:miter lim="800000"/>
            <a:headEnd/>
            <a:tailEnd/>
          </a:ln>
        </p:spPr>
        <p:txBody>
          <a:bodyPr wrap="none">
            <a:spAutoFit/>
          </a:bodyPr>
          <a:lstStyle/>
          <a:p>
            <a:r>
              <a:rPr lang="en-US" b="1">
                <a:solidFill>
                  <a:srgbClr val="000000"/>
                </a:solidFill>
              </a:rPr>
              <a:t>Year</a:t>
            </a:r>
          </a:p>
        </p:txBody>
      </p:sp>
      <p:cxnSp>
        <p:nvCxnSpPr>
          <p:cNvPr id="18" name="Straight Arrow Connector 17"/>
          <p:cNvCxnSpPr/>
          <p:nvPr/>
        </p:nvCxnSpPr>
        <p:spPr>
          <a:xfrm flipV="1">
            <a:off x="6553200" y="1676401"/>
            <a:ext cx="0" cy="2068513"/>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914400" y="1371600"/>
            <a:ext cx="1676400" cy="338554"/>
          </a:xfrm>
          <a:prstGeom prst="rect">
            <a:avLst/>
          </a:prstGeom>
          <a:noFill/>
          <a:ln w="9525">
            <a:noFill/>
            <a:miter lim="800000"/>
            <a:headEnd/>
            <a:tailEnd/>
          </a:ln>
        </p:spPr>
        <p:txBody>
          <a:bodyPr>
            <a:spAutoFit/>
          </a:bodyPr>
          <a:lstStyle/>
          <a:p>
            <a:r>
              <a:rPr lang="en-US" sz="1600">
                <a:solidFill>
                  <a:srgbClr val="000000"/>
                </a:solidFill>
              </a:rPr>
              <a:t>Casey Jones</a:t>
            </a:r>
          </a:p>
        </p:txBody>
      </p:sp>
      <p:sp>
        <p:nvSpPr>
          <p:cNvPr id="26" name="TextBox 25"/>
          <p:cNvSpPr txBox="1">
            <a:spLocks noChangeArrowheads="1"/>
          </p:cNvSpPr>
          <p:nvPr/>
        </p:nvSpPr>
        <p:spPr bwMode="auto">
          <a:xfrm>
            <a:off x="3429000" y="1371599"/>
            <a:ext cx="954088" cy="369332"/>
          </a:xfrm>
          <a:prstGeom prst="rect">
            <a:avLst/>
          </a:prstGeom>
          <a:noFill/>
          <a:ln w="9525">
            <a:noFill/>
            <a:miter lim="800000"/>
            <a:headEnd/>
            <a:tailEnd/>
          </a:ln>
        </p:spPr>
        <p:txBody>
          <a:bodyPr>
            <a:spAutoFit/>
          </a:bodyPr>
          <a:lstStyle/>
          <a:p>
            <a:r>
              <a:rPr lang="en-US">
                <a:solidFill>
                  <a:srgbClr val="000000"/>
                </a:solidFill>
              </a:rPr>
              <a:t>123456</a:t>
            </a:r>
          </a:p>
        </p:txBody>
      </p:sp>
      <p:sp>
        <p:nvSpPr>
          <p:cNvPr id="27" name="TextBox 26"/>
          <p:cNvSpPr txBox="1">
            <a:spLocks noChangeArrowheads="1"/>
          </p:cNvSpPr>
          <p:nvPr/>
        </p:nvSpPr>
        <p:spPr bwMode="auto">
          <a:xfrm>
            <a:off x="4953002" y="1371599"/>
            <a:ext cx="646113" cy="369332"/>
          </a:xfrm>
          <a:prstGeom prst="rect">
            <a:avLst/>
          </a:prstGeom>
          <a:noFill/>
          <a:ln w="9525">
            <a:noFill/>
            <a:miter lim="800000"/>
            <a:headEnd/>
            <a:tailEnd/>
          </a:ln>
        </p:spPr>
        <p:txBody>
          <a:bodyPr>
            <a:spAutoFit/>
          </a:bodyPr>
          <a:lstStyle/>
          <a:p>
            <a:r>
              <a:rPr lang="en-US">
                <a:solidFill>
                  <a:srgbClr val="000000"/>
                </a:solidFill>
              </a:rPr>
              <a:t>April</a:t>
            </a:r>
          </a:p>
        </p:txBody>
      </p:sp>
      <p:sp>
        <p:nvSpPr>
          <p:cNvPr id="28" name="TextBox 27"/>
          <p:cNvSpPr txBox="1">
            <a:spLocks noChangeArrowheads="1"/>
          </p:cNvSpPr>
          <p:nvPr/>
        </p:nvSpPr>
        <p:spPr bwMode="auto">
          <a:xfrm>
            <a:off x="6172200" y="1295400"/>
            <a:ext cx="914400" cy="369332"/>
          </a:xfrm>
          <a:prstGeom prst="rect">
            <a:avLst/>
          </a:prstGeom>
          <a:noFill/>
          <a:ln w="9525">
            <a:noFill/>
            <a:miter lim="800000"/>
            <a:headEnd/>
            <a:tailEnd/>
          </a:ln>
        </p:spPr>
        <p:txBody>
          <a:bodyPr>
            <a:spAutoFit/>
          </a:bodyPr>
          <a:lstStyle/>
          <a:p>
            <a:r>
              <a:rPr lang="en-US">
                <a:solidFill>
                  <a:srgbClr val="000000"/>
                </a:solidFill>
              </a:rPr>
              <a:t>2012</a:t>
            </a:r>
          </a:p>
        </p:txBody>
      </p:sp>
      <p:sp>
        <p:nvSpPr>
          <p:cNvPr id="38" name="TextBox 37"/>
          <p:cNvSpPr txBox="1">
            <a:spLocks noChangeArrowheads="1"/>
          </p:cNvSpPr>
          <p:nvPr/>
        </p:nvSpPr>
        <p:spPr bwMode="auto">
          <a:xfrm>
            <a:off x="5562600" y="5334000"/>
            <a:ext cx="2895600" cy="923330"/>
          </a:xfrm>
          <a:prstGeom prst="rect">
            <a:avLst/>
          </a:prstGeom>
          <a:solidFill>
            <a:schemeClr val="accent2"/>
          </a:solidFill>
          <a:ln w="9525">
            <a:noFill/>
            <a:miter lim="800000"/>
            <a:headEnd/>
            <a:tailEnd/>
          </a:ln>
        </p:spPr>
        <p:txBody>
          <a:bodyPr>
            <a:spAutoFit/>
          </a:bodyPr>
          <a:lstStyle/>
          <a:p>
            <a:pPr algn="ctr"/>
            <a:r>
              <a:rPr lang="en-US" b="1">
                <a:solidFill>
                  <a:srgbClr val="000000"/>
                </a:solidFill>
              </a:rPr>
              <a:t>Signature after completing your assignment</a:t>
            </a:r>
          </a:p>
        </p:txBody>
      </p:sp>
      <p:cxnSp>
        <p:nvCxnSpPr>
          <p:cNvPr id="40" name="Straight Arrow Connector 39"/>
          <p:cNvCxnSpPr/>
          <p:nvPr/>
        </p:nvCxnSpPr>
        <p:spPr>
          <a:xfrm flipV="1">
            <a:off x="8229600" y="3429000"/>
            <a:ext cx="0" cy="19050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a:spLocks noChangeArrowheads="1"/>
          </p:cNvSpPr>
          <p:nvPr/>
        </p:nvSpPr>
        <p:spPr bwMode="auto">
          <a:xfrm>
            <a:off x="7696200" y="3124199"/>
            <a:ext cx="1066800" cy="369332"/>
          </a:xfrm>
          <a:prstGeom prst="rect">
            <a:avLst/>
          </a:prstGeom>
          <a:noFill/>
          <a:ln w="9525">
            <a:noFill/>
            <a:miter lim="800000"/>
            <a:headEnd/>
            <a:tailEnd/>
          </a:ln>
        </p:spPr>
        <p:txBody>
          <a:bodyPr>
            <a:spAutoFit/>
          </a:bodyPr>
          <a:lstStyle/>
          <a:p>
            <a:r>
              <a:rPr lang="en-US">
                <a:solidFill>
                  <a:srgbClr val="000000"/>
                </a:solidFill>
                <a:latin typeface="Freestyle Script" pitchFamily="66" charset="0"/>
              </a:rPr>
              <a:t>Casey Jones</a:t>
            </a:r>
          </a:p>
        </p:txBody>
      </p:sp>
      <p:sp>
        <p:nvSpPr>
          <p:cNvPr id="25" name="TextBox 24"/>
          <p:cNvSpPr txBox="1">
            <a:spLocks noChangeArrowheads="1"/>
          </p:cNvSpPr>
          <p:nvPr/>
        </p:nvSpPr>
        <p:spPr bwMode="auto">
          <a:xfrm>
            <a:off x="6705600" y="4343400"/>
            <a:ext cx="1364476" cy="369332"/>
          </a:xfrm>
          <a:prstGeom prst="rect">
            <a:avLst/>
          </a:prstGeom>
          <a:solidFill>
            <a:schemeClr val="accent2"/>
          </a:solidFill>
          <a:ln w="9525">
            <a:noFill/>
            <a:miter lim="800000"/>
            <a:headEnd/>
            <a:tailEnd/>
          </a:ln>
        </p:spPr>
        <p:txBody>
          <a:bodyPr wrap="none">
            <a:spAutoFit/>
          </a:bodyPr>
          <a:lstStyle/>
          <a:p>
            <a:r>
              <a:rPr lang="en-US" b="1">
                <a:solidFill>
                  <a:srgbClr val="000000"/>
                </a:solidFill>
              </a:rPr>
              <a:t>Report No.</a:t>
            </a:r>
          </a:p>
        </p:txBody>
      </p:sp>
      <p:cxnSp>
        <p:nvCxnSpPr>
          <p:cNvPr id="29" name="Straight Arrow Connector 28"/>
          <p:cNvCxnSpPr/>
          <p:nvPr/>
        </p:nvCxnSpPr>
        <p:spPr>
          <a:xfrm flipV="1">
            <a:off x="7696200" y="1676400"/>
            <a:ext cx="0" cy="26670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a:spLocks noChangeArrowheads="1"/>
          </p:cNvSpPr>
          <p:nvPr/>
        </p:nvSpPr>
        <p:spPr bwMode="auto">
          <a:xfrm>
            <a:off x="7696200" y="1371599"/>
            <a:ext cx="609600" cy="369332"/>
          </a:xfrm>
          <a:prstGeom prst="rect">
            <a:avLst/>
          </a:prstGeom>
          <a:noFill/>
          <a:ln w="9525">
            <a:noFill/>
            <a:miter lim="800000"/>
            <a:headEnd/>
            <a:tailEnd/>
          </a:ln>
        </p:spPr>
        <p:txBody>
          <a:bodyPr>
            <a:spAutoFit/>
          </a:bodyPr>
          <a:lstStyle/>
          <a:p>
            <a:r>
              <a:rPr lang="en-US">
                <a:solidFill>
                  <a:srgbClr val="000000"/>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4" grpId="0"/>
      <p:bldP spid="26" grpId="0"/>
      <p:bldP spid="27" grpId="0"/>
      <p:bldP spid="28" grpId="0"/>
      <p:bldP spid="38" grpId="0" animBg="1"/>
      <p:bldP spid="44" grpId="0"/>
      <p:bldP spid="25"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228600" y="1447800"/>
            <a:ext cx="8610600" cy="5181600"/>
          </a:xfrm>
        </p:spPr>
        <p:txBody>
          <a:bodyPr/>
          <a:lstStyle/>
          <a:p>
            <a:pPr eaLnBrk="1" hangingPunct="1">
              <a:spcBef>
                <a:spcPct val="0"/>
              </a:spcBef>
              <a:buFont typeface="Wingdings" pitchFamily="2" charset="2"/>
              <a:buNone/>
            </a:pPr>
            <a:r>
              <a:rPr lang="en-US" dirty="0" smtClean="0">
                <a:solidFill>
                  <a:srgbClr val="000000"/>
                </a:solidFill>
              </a:rPr>
              <a:t>1) Each assignment worked must be recorded</a:t>
            </a:r>
          </a:p>
          <a:p>
            <a:pPr eaLnBrk="1" hangingPunct="1">
              <a:spcBef>
                <a:spcPct val="0"/>
              </a:spcBef>
              <a:buFont typeface="Wingdings" pitchFamily="2" charset="2"/>
              <a:buNone/>
            </a:pPr>
            <a:r>
              <a:rPr lang="en-US" dirty="0" smtClean="0">
                <a:solidFill>
                  <a:srgbClr val="000000"/>
                </a:solidFill>
              </a:rPr>
              <a:t>in a separate assignment box. </a:t>
            </a:r>
          </a:p>
          <a:p>
            <a:pPr eaLnBrk="1" hangingPunct="1">
              <a:buFont typeface="Wingdings" pitchFamily="2" charset="2"/>
              <a:buNone/>
            </a:pPr>
            <a:r>
              <a:rPr lang="en-US" dirty="0" smtClean="0">
                <a:solidFill>
                  <a:srgbClr val="000000"/>
                </a:solidFill>
              </a:rPr>
              <a:t>2)</a:t>
            </a:r>
            <a:r>
              <a:rPr lang="en-US" b="1" dirty="0" smtClean="0">
                <a:solidFill>
                  <a:srgbClr val="000000"/>
                </a:solidFill>
              </a:rPr>
              <a:t> AM </a:t>
            </a:r>
            <a:r>
              <a:rPr lang="en-US" dirty="0" smtClean="0">
                <a:solidFill>
                  <a:srgbClr val="000000"/>
                </a:solidFill>
              </a:rPr>
              <a:t>and</a:t>
            </a:r>
            <a:r>
              <a:rPr lang="en-US" b="1" dirty="0" smtClean="0">
                <a:solidFill>
                  <a:srgbClr val="000000"/>
                </a:solidFill>
              </a:rPr>
              <a:t> PM </a:t>
            </a:r>
            <a:r>
              <a:rPr lang="en-US" dirty="0" smtClean="0">
                <a:solidFill>
                  <a:srgbClr val="000000"/>
                </a:solidFill>
              </a:rPr>
              <a:t>Must be used to show duty</a:t>
            </a:r>
          </a:p>
          <a:p>
            <a:pPr eaLnBrk="1" hangingPunct="1">
              <a:buFont typeface="Wingdings" pitchFamily="2" charset="2"/>
              <a:buNone/>
            </a:pPr>
            <a:r>
              <a:rPr lang="en-US" dirty="0" smtClean="0">
                <a:solidFill>
                  <a:srgbClr val="000000"/>
                </a:solidFill>
              </a:rPr>
              <a:t>times.</a:t>
            </a:r>
          </a:p>
          <a:p>
            <a:pPr eaLnBrk="1" hangingPunct="1">
              <a:buFont typeface="Wingdings" pitchFamily="2" charset="2"/>
              <a:buNone/>
            </a:pPr>
            <a:r>
              <a:rPr lang="en-US" dirty="0" smtClean="0">
                <a:solidFill>
                  <a:srgbClr val="000000"/>
                </a:solidFill>
              </a:rPr>
              <a:t>3) The Series box on top is used to track any</a:t>
            </a:r>
          </a:p>
          <a:p>
            <a:pPr eaLnBrk="1" hangingPunct="1">
              <a:buFont typeface="Wingdings" pitchFamily="2" charset="2"/>
              <a:buNone/>
            </a:pPr>
            <a:r>
              <a:rPr lang="en-US" dirty="0" smtClean="0">
                <a:solidFill>
                  <a:srgbClr val="000000"/>
                </a:solidFill>
              </a:rPr>
              <a:t>previous calendar days in the current series</a:t>
            </a:r>
          </a:p>
          <a:p>
            <a:pPr eaLnBrk="1" hangingPunct="1">
              <a:buFont typeface="Wingdings" pitchFamily="2" charset="2"/>
              <a:buNone/>
            </a:pPr>
            <a:r>
              <a:rPr lang="en-US" dirty="0" smtClean="0">
                <a:solidFill>
                  <a:srgbClr val="000000"/>
                </a:solidFill>
              </a:rPr>
              <a:t>from the Last TRO-Q—you must import the</a:t>
            </a:r>
          </a:p>
          <a:p>
            <a:pPr eaLnBrk="1" hangingPunct="1">
              <a:buFont typeface="Wingdings" pitchFamily="2" charset="2"/>
              <a:buNone/>
            </a:pPr>
            <a:r>
              <a:rPr lang="en-US" dirty="0" smtClean="0">
                <a:solidFill>
                  <a:srgbClr val="000000"/>
                </a:solidFill>
              </a:rPr>
              <a:t>current Series information from the last</a:t>
            </a:r>
          </a:p>
          <a:p>
            <a:pPr eaLnBrk="1" hangingPunct="1">
              <a:buFont typeface="Wingdings" pitchFamily="2" charset="2"/>
              <a:buNone/>
            </a:pPr>
            <a:r>
              <a:rPr lang="en-US" dirty="0" smtClean="0">
                <a:solidFill>
                  <a:srgbClr val="000000"/>
                </a:solidFill>
              </a:rPr>
              <a:t>TRO-Q.</a:t>
            </a:r>
          </a:p>
          <a:p>
            <a:pPr eaLnBrk="1" hangingPunct="1"/>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28575" y="914401"/>
          <a:ext cx="8893175" cy="5943600"/>
        </p:xfrm>
        <a:graphic>
          <a:graphicData uri="http://schemas.openxmlformats.org/presentationml/2006/ole">
            <p:oleObj spid="_x0000_s4098" name="Document" r:id="rId4" imgW="9672980" imgH="7247901" progId="Word.Document.8">
              <p:embed/>
            </p:oleObj>
          </a:graphicData>
        </a:graphic>
      </p:graphicFrame>
      <p:cxnSp>
        <p:nvCxnSpPr>
          <p:cNvPr id="9" name="Straight Arrow Connector 8"/>
          <p:cNvCxnSpPr/>
          <p:nvPr/>
        </p:nvCxnSpPr>
        <p:spPr>
          <a:xfrm flipV="1">
            <a:off x="1371600" y="3581400"/>
            <a:ext cx="0" cy="14478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724400" y="3200401"/>
            <a:ext cx="0" cy="13716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101" name="Title 1"/>
          <p:cNvSpPr>
            <a:spLocks noGrp="1"/>
          </p:cNvSpPr>
          <p:nvPr>
            <p:ph type="title" idx="4294967295"/>
          </p:nvPr>
        </p:nvSpPr>
        <p:spPr>
          <a:xfrm>
            <a:off x="2590800" y="228600"/>
            <a:ext cx="4800600" cy="762000"/>
          </a:xfrm>
        </p:spPr>
        <p:txBody>
          <a:bodyPr/>
          <a:lstStyle/>
          <a:p>
            <a:pPr algn="ctr" eaLnBrk="1" hangingPunct="1"/>
            <a:r>
              <a:rPr lang="en-US" sz="4400" smtClean="0"/>
              <a:t>EXAMPLE </a:t>
            </a:r>
            <a:endParaRPr lang="en-US" sz="4400" b="1" u="sng" smtClean="0"/>
          </a:p>
        </p:txBody>
      </p:sp>
      <p:sp>
        <p:nvSpPr>
          <p:cNvPr id="4" name="TextBox 3"/>
          <p:cNvSpPr txBox="1">
            <a:spLocks noChangeArrowheads="1"/>
          </p:cNvSpPr>
          <p:nvPr/>
        </p:nvSpPr>
        <p:spPr bwMode="auto">
          <a:xfrm>
            <a:off x="228600" y="5029201"/>
            <a:ext cx="2362200" cy="461665"/>
          </a:xfrm>
          <a:prstGeom prst="rect">
            <a:avLst/>
          </a:prstGeom>
          <a:solidFill>
            <a:schemeClr val="accent2"/>
          </a:solidFill>
          <a:ln w="9525">
            <a:noFill/>
            <a:miter lim="800000"/>
            <a:headEnd/>
            <a:tailEnd/>
          </a:ln>
        </p:spPr>
        <p:txBody>
          <a:bodyPr>
            <a:spAutoFit/>
          </a:bodyPr>
          <a:lstStyle/>
          <a:p>
            <a:pPr algn="ctr"/>
            <a:r>
              <a:rPr lang="en-US" sz="1200" b="1">
                <a:solidFill>
                  <a:srgbClr val="000000"/>
                </a:solidFill>
              </a:rPr>
              <a:t>Separate assignment box for each assignment</a:t>
            </a:r>
          </a:p>
        </p:txBody>
      </p:sp>
      <p:sp>
        <p:nvSpPr>
          <p:cNvPr id="5" name="TextBox 4"/>
          <p:cNvSpPr txBox="1">
            <a:spLocks noChangeArrowheads="1"/>
          </p:cNvSpPr>
          <p:nvPr/>
        </p:nvSpPr>
        <p:spPr bwMode="auto">
          <a:xfrm>
            <a:off x="2209800" y="4495801"/>
            <a:ext cx="4114800" cy="276999"/>
          </a:xfrm>
          <a:prstGeom prst="rect">
            <a:avLst/>
          </a:prstGeom>
          <a:solidFill>
            <a:schemeClr val="accent2"/>
          </a:solidFill>
          <a:ln w="9525">
            <a:noFill/>
            <a:miter lim="800000"/>
            <a:headEnd/>
            <a:tailEnd/>
          </a:ln>
        </p:spPr>
        <p:txBody>
          <a:bodyPr>
            <a:spAutoFit/>
          </a:bodyPr>
          <a:lstStyle/>
          <a:p>
            <a:r>
              <a:rPr lang="en-US" sz="1200" b="1">
                <a:solidFill>
                  <a:srgbClr val="000000"/>
                </a:solidFill>
              </a:rPr>
              <a:t>A.M. and P.M. must be used to show duty times</a:t>
            </a:r>
          </a:p>
        </p:txBody>
      </p:sp>
      <p:sp>
        <p:nvSpPr>
          <p:cNvPr id="4104" name="TextBox 23"/>
          <p:cNvSpPr txBox="1">
            <a:spLocks noChangeArrowheads="1"/>
          </p:cNvSpPr>
          <p:nvPr/>
        </p:nvSpPr>
        <p:spPr bwMode="auto">
          <a:xfrm>
            <a:off x="685800" y="1295400"/>
            <a:ext cx="1676400" cy="338554"/>
          </a:xfrm>
          <a:prstGeom prst="rect">
            <a:avLst/>
          </a:prstGeom>
          <a:noFill/>
          <a:ln w="9525">
            <a:noFill/>
            <a:miter lim="800000"/>
            <a:headEnd/>
            <a:tailEnd/>
          </a:ln>
        </p:spPr>
        <p:txBody>
          <a:bodyPr>
            <a:spAutoFit/>
          </a:bodyPr>
          <a:lstStyle/>
          <a:p>
            <a:r>
              <a:rPr lang="en-US" sz="1600">
                <a:solidFill>
                  <a:srgbClr val="000000"/>
                </a:solidFill>
              </a:rPr>
              <a:t>Casey Jones</a:t>
            </a:r>
          </a:p>
        </p:txBody>
      </p:sp>
      <p:sp>
        <p:nvSpPr>
          <p:cNvPr id="4105" name="TextBox 25"/>
          <p:cNvSpPr txBox="1">
            <a:spLocks noChangeArrowheads="1"/>
          </p:cNvSpPr>
          <p:nvPr/>
        </p:nvSpPr>
        <p:spPr bwMode="auto">
          <a:xfrm>
            <a:off x="3276600" y="1295400"/>
            <a:ext cx="954088" cy="369332"/>
          </a:xfrm>
          <a:prstGeom prst="rect">
            <a:avLst/>
          </a:prstGeom>
          <a:noFill/>
          <a:ln w="9525">
            <a:noFill/>
            <a:miter lim="800000"/>
            <a:headEnd/>
            <a:tailEnd/>
          </a:ln>
        </p:spPr>
        <p:txBody>
          <a:bodyPr>
            <a:spAutoFit/>
          </a:bodyPr>
          <a:lstStyle/>
          <a:p>
            <a:r>
              <a:rPr lang="en-US">
                <a:solidFill>
                  <a:srgbClr val="000000"/>
                </a:solidFill>
              </a:rPr>
              <a:t>123456</a:t>
            </a:r>
          </a:p>
        </p:txBody>
      </p:sp>
      <p:sp>
        <p:nvSpPr>
          <p:cNvPr id="4106" name="TextBox 26"/>
          <p:cNvSpPr txBox="1">
            <a:spLocks noChangeArrowheads="1"/>
          </p:cNvSpPr>
          <p:nvPr/>
        </p:nvSpPr>
        <p:spPr bwMode="auto">
          <a:xfrm>
            <a:off x="4800602" y="1295400"/>
            <a:ext cx="646331" cy="369332"/>
          </a:xfrm>
          <a:prstGeom prst="rect">
            <a:avLst/>
          </a:prstGeom>
          <a:noFill/>
          <a:ln w="9525">
            <a:noFill/>
            <a:miter lim="800000"/>
            <a:headEnd/>
            <a:tailEnd/>
          </a:ln>
        </p:spPr>
        <p:txBody>
          <a:bodyPr wrap="none">
            <a:spAutoFit/>
          </a:bodyPr>
          <a:lstStyle/>
          <a:p>
            <a:r>
              <a:rPr lang="en-US">
                <a:solidFill>
                  <a:srgbClr val="000000"/>
                </a:solidFill>
              </a:rPr>
              <a:t>April</a:t>
            </a:r>
          </a:p>
        </p:txBody>
      </p:sp>
      <p:sp>
        <p:nvSpPr>
          <p:cNvPr id="4107" name="TextBox 27"/>
          <p:cNvSpPr txBox="1">
            <a:spLocks noChangeArrowheads="1"/>
          </p:cNvSpPr>
          <p:nvPr/>
        </p:nvSpPr>
        <p:spPr bwMode="auto">
          <a:xfrm>
            <a:off x="6019800" y="1295400"/>
            <a:ext cx="914400" cy="369332"/>
          </a:xfrm>
          <a:prstGeom prst="rect">
            <a:avLst/>
          </a:prstGeom>
          <a:noFill/>
          <a:ln w="9525">
            <a:noFill/>
            <a:miter lim="800000"/>
            <a:headEnd/>
            <a:tailEnd/>
          </a:ln>
        </p:spPr>
        <p:txBody>
          <a:bodyPr>
            <a:spAutoFit/>
          </a:bodyPr>
          <a:lstStyle/>
          <a:p>
            <a:r>
              <a:rPr lang="en-US">
                <a:solidFill>
                  <a:srgbClr val="000000"/>
                </a:solidFill>
              </a:rPr>
              <a:t>2012</a:t>
            </a:r>
          </a:p>
        </p:txBody>
      </p:sp>
      <p:cxnSp>
        <p:nvCxnSpPr>
          <p:cNvPr id="21" name="Straight Arrow Connector 20"/>
          <p:cNvCxnSpPr/>
          <p:nvPr/>
        </p:nvCxnSpPr>
        <p:spPr>
          <a:xfrm flipV="1">
            <a:off x="2895600" y="3124200"/>
            <a:ext cx="0" cy="13716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5029200" y="5105402"/>
            <a:ext cx="3886200" cy="276999"/>
          </a:xfrm>
          <a:prstGeom prst="rect">
            <a:avLst/>
          </a:prstGeom>
          <a:solidFill>
            <a:schemeClr val="accent2"/>
          </a:solidFill>
          <a:ln w="9525">
            <a:noFill/>
            <a:miter lim="800000"/>
            <a:headEnd/>
            <a:tailEnd/>
          </a:ln>
        </p:spPr>
        <p:txBody>
          <a:bodyPr>
            <a:spAutoFit/>
          </a:bodyPr>
          <a:lstStyle/>
          <a:p>
            <a:pPr algn="ctr"/>
            <a:r>
              <a:rPr lang="en-US" sz="1200" b="1">
                <a:solidFill>
                  <a:srgbClr val="000000"/>
                </a:solidFill>
              </a:rPr>
              <a:t>Signature after completing your assignment</a:t>
            </a:r>
          </a:p>
        </p:txBody>
      </p:sp>
      <p:cxnSp>
        <p:nvCxnSpPr>
          <p:cNvPr id="45" name="Curved Connector 44"/>
          <p:cNvCxnSpPr/>
          <p:nvPr/>
        </p:nvCxnSpPr>
        <p:spPr>
          <a:xfrm rot="5400000" flipH="1" flipV="1">
            <a:off x="6743701" y="3848100"/>
            <a:ext cx="1676400" cy="838200"/>
          </a:xfrm>
          <a:prstGeom prst="curvedConnector3">
            <a:avLst>
              <a:gd name="adj1" fmla="val 50000"/>
            </a:avLst>
          </a:prstGeom>
          <a:ln w="28575">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7620000" y="3048000"/>
            <a:ext cx="1066800" cy="369332"/>
          </a:xfrm>
          <a:prstGeom prst="rect">
            <a:avLst/>
          </a:prstGeom>
          <a:noFill/>
          <a:ln w="9525">
            <a:noFill/>
            <a:miter lim="800000"/>
            <a:headEnd/>
            <a:tailEnd/>
          </a:ln>
        </p:spPr>
        <p:txBody>
          <a:bodyPr>
            <a:spAutoFit/>
          </a:bodyPr>
          <a:lstStyle/>
          <a:p>
            <a:r>
              <a:rPr lang="en-US">
                <a:solidFill>
                  <a:srgbClr val="000000"/>
                </a:solidFill>
                <a:latin typeface="Freestyle Script" pitchFamily="66" charset="0"/>
              </a:rPr>
              <a:t>Casey Jones</a:t>
            </a:r>
          </a:p>
        </p:txBody>
      </p:sp>
      <p:cxnSp>
        <p:nvCxnSpPr>
          <p:cNvPr id="44" name="Straight Arrow Connector 43"/>
          <p:cNvCxnSpPr/>
          <p:nvPr/>
        </p:nvCxnSpPr>
        <p:spPr>
          <a:xfrm flipV="1">
            <a:off x="6324600" y="3124201"/>
            <a:ext cx="0" cy="14478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0" y="2895600"/>
            <a:ext cx="89154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4114" name="TextBox 27"/>
          <p:cNvSpPr txBox="1">
            <a:spLocks noChangeArrowheads="1"/>
          </p:cNvSpPr>
          <p:nvPr/>
        </p:nvSpPr>
        <p:spPr bwMode="auto">
          <a:xfrm>
            <a:off x="7620000" y="1295400"/>
            <a:ext cx="304800" cy="369332"/>
          </a:xfrm>
          <a:prstGeom prst="rect">
            <a:avLst/>
          </a:prstGeom>
          <a:noFill/>
          <a:ln w="9525">
            <a:noFill/>
            <a:miter lim="800000"/>
            <a:headEnd/>
            <a:tailEnd/>
          </a:ln>
        </p:spPr>
        <p:txBody>
          <a:bodyPr>
            <a:spAutoFit/>
          </a:bodyPr>
          <a:lstStyle/>
          <a:p>
            <a:r>
              <a:rPr lang="en-US">
                <a:solidFill>
                  <a:srgbClr val="000000"/>
                </a:solidFill>
              </a:rPr>
              <a:t>2</a:t>
            </a:r>
          </a:p>
        </p:txBody>
      </p:sp>
      <p:sp>
        <p:nvSpPr>
          <p:cNvPr id="19" name="Rectangle 18"/>
          <p:cNvSpPr/>
          <p:nvPr/>
        </p:nvSpPr>
        <p:spPr>
          <a:xfrm>
            <a:off x="914400" y="1676401"/>
            <a:ext cx="7162800" cy="533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a:spLocks noChangeArrowheads="1"/>
          </p:cNvSpPr>
          <p:nvPr/>
        </p:nvSpPr>
        <p:spPr bwMode="auto">
          <a:xfrm>
            <a:off x="2667000" y="1143001"/>
            <a:ext cx="3200400" cy="461665"/>
          </a:xfrm>
          <a:prstGeom prst="rect">
            <a:avLst/>
          </a:prstGeom>
          <a:solidFill>
            <a:schemeClr val="accent2"/>
          </a:solidFill>
          <a:ln w="9525">
            <a:noFill/>
            <a:miter lim="800000"/>
            <a:headEnd/>
            <a:tailEnd/>
          </a:ln>
        </p:spPr>
        <p:txBody>
          <a:bodyPr>
            <a:spAutoFit/>
          </a:bodyPr>
          <a:lstStyle/>
          <a:p>
            <a:pPr algn="ctr"/>
            <a:r>
              <a:rPr lang="en-US" sz="1200" b="1">
                <a:solidFill>
                  <a:srgbClr val="000000"/>
                </a:solidFill>
              </a:rPr>
              <a:t>Import previous calendar days in the current series from the last TRO-Q</a:t>
            </a:r>
          </a:p>
        </p:txBody>
      </p:sp>
      <p:sp>
        <p:nvSpPr>
          <p:cNvPr id="23" name="Rectangle 22"/>
          <p:cNvSpPr/>
          <p:nvPr/>
        </p:nvSpPr>
        <p:spPr>
          <a:xfrm>
            <a:off x="7010400" y="2895600"/>
            <a:ext cx="1524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dissolve">
                                      <p:cBhvr>
                                        <p:cTn id="28" dur="2000"/>
                                        <p:tgtEl>
                                          <p:spTgt spid="4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26" grpId="0"/>
      <p:bldP spid="49" grpId="0" animBg="1"/>
      <p:bldP spid="19"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514350" indent="-514350">
              <a:buAutoNum type="arabicParenR" startAt="4"/>
            </a:pPr>
            <a:r>
              <a:rPr lang="en-US" dirty="0" smtClean="0">
                <a:solidFill>
                  <a:srgbClr val="000000"/>
                </a:solidFill>
              </a:rPr>
              <a:t>When going </a:t>
            </a:r>
            <a:r>
              <a:rPr lang="en-US" b="1" dirty="0" smtClean="0">
                <a:solidFill>
                  <a:srgbClr val="000000"/>
                </a:solidFill>
              </a:rPr>
              <a:t>on duty </a:t>
            </a:r>
            <a:r>
              <a:rPr lang="en-US" dirty="0" smtClean="0">
                <a:solidFill>
                  <a:srgbClr val="000000"/>
                </a:solidFill>
              </a:rPr>
              <a:t>the first scheduled train number in the assignment, location, date and the required reporting time (sign-up time) of the assignment must be indicated on the TRO-Q.</a:t>
            </a:r>
          </a:p>
          <a:p>
            <a:pPr marL="514350" indent="-514350">
              <a:buAutoNum type="arabicParenR" startAt="4"/>
            </a:pPr>
            <a:r>
              <a:rPr lang="en-US" dirty="0" smtClean="0">
                <a:solidFill>
                  <a:srgbClr val="000000"/>
                </a:solidFill>
              </a:rPr>
              <a:t>For yard and extra service assignments that do not include scheduled trains employees may use the assignment job symbol in the train column.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42" name="Object 4"/>
          <p:cNvGraphicFramePr>
            <a:graphicFrameLocks noChangeAspect="1"/>
          </p:cNvGraphicFramePr>
          <p:nvPr/>
        </p:nvGraphicFramePr>
        <p:xfrm>
          <a:off x="0" y="914400"/>
          <a:ext cx="8991600" cy="5943600"/>
        </p:xfrm>
        <a:graphic>
          <a:graphicData uri="http://schemas.openxmlformats.org/presentationml/2006/ole">
            <p:oleObj spid="_x0000_s215042" name="Document" r:id="rId3" imgW="9672980" imgH="7247901" progId="Word.Document.8">
              <p:embed/>
            </p:oleObj>
          </a:graphicData>
        </a:graphic>
      </p:graphicFrame>
      <p:sp>
        <p:nvSpPr>
          <p:cNvPr id="3" name="Rectangle 2"/>
          <p:cNvSpPr/>
          <p:nvPr/>
        </p:nvSpPr>
        <p:spPr>
          <a:xfrm>
            <a:off x="1447800" y="2438400"/>
            <a:ext cx="457200" cy="60960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600" y="4191000"/>
            <a:ext cx="1981200" cy="584775"/>
          </a:xfrm>
          <a:prstGeom prst="rect">
            <a:avLst/>
          </a:prstGeom>
          <a:solidFill>
            <a:schemeClr val="accent1">
              <a:lumMod val="60000"/>
              <a:lumOff val="40000"/>
            </a:schemeClr>
          </a:solidFill>
        </p:spPr>
        <p:txBody>
          <a:bodyPr wrap="square" rtlCol="0">
            <a:spAutoFit/>
          </a:bodyPr>
          <a:lstStyle/>
          <a:p>
            <a:pPr algn="ctr"/>
            <a:r>
              <a:rPr lang="en-US" sz="1600" b="1" dirty="0" smtClean="0">
                <a:solidFill>
                  <a:srgbClr val="000000"/>
                </a:solidFill>
              </a:rPr>
              <a:t>First scheduled </a:t>
            </a:r>
          </a:p>
          <a:p>
            <a:pPr algn="ctr"/>
            <a:r>
              <a:rPr lang="en-US" sz="1600" b="1" dirty="0" smtClean="0">
                <a:solidFill>
                  <a:srgbClr val="000000"/>
                </a:solidFill>
              </a:rPr>
              <a:t>Train</a:t>
            </a:r>
            <a:endParaRPr lang="en-US" sz="1600" b="1" dirty="0">
              <a:solidFill>
                <a:srgbClr val="000000"/>
              </a:solidFill>
            </a:endParaRPr>
          </a:p>
        </p:txBody>
      </p:sp>
      <p:sp>
        <p:nvSpPr>
          <p:cNvPr id="9" name="TextBox 8"/>
          <p:cNvSpPr txBox="1"/>
          <p:nvPr/>
        </p:nvSpPr>
        <p:spPr>
          <a:xfrm>
            <a:off x="1981200" y="3581400"/>
            <a:ext cx="1828800" cy="523220"/>
          </a:xfrm>
          <a:prstGeom prst="rect">
            <a:avLst/>
          </a:prstGeom>
          <a:solidFill>
            <a:srgbClr val="FFC000"/>
          </a:solidFill>
        </p:spPr>
        <p:txBody>
          <a:bodyPr wrap="square" rtlCol="0">
            <a:spAutoFit/>
          </a:bodyPr>
          <a:lstStyle/>
          <a:p>
            <a:r>
              <a:rPr lang="en-US" sz="1400" b="1" dirty="0" smtClean="0">
                <a:solidFill>
                  <a:srgbClr val="000000"/>
                </a:solidFill>
              </a:rPr>
              <a:t>Location, Date and </a:t>
            </a:r>
          </a:p>
          <a:p>
            <a:r>
              <a:rPr lang="en-US" sz="1400" b="1" dirty="0" smtClean="0">
                <a:solidFill>
                  <a:srgbClr val="000000"/>
                </a:solidFill>
              </a:rPr>
              <a:t>Sign-up time</a:t>
            </a:r>
            <a:endParaRPr lang="en-US" b="1" dirty="0">
              <a:solidFill>
                <a:srgbClr val="000000"/>
              </a:solidFill>
            </a:endParaRPr>
          </a:p>
        </p:txBody>
      </p:sp>
      <p:sp>
        <p:nvSpPr>
          <p:cNvPr id="10" name="Rectangle 9"/>
          <p:cNvSpPr/>
          <p:nvPr/>
        </p:nvSpPr>
        <p:spPr>
          <a:xfrm>
            <a:off x="1905000" y="2438400"/>
            <a:ext cx="1295400" cy="6096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2133600" y="3124200"/>
            <a:ext cx="0" cy="457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514600" y="3124200"/>
            <a:ext cx="0" cy="457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971800" y="3124200"/>
            <a:ext cx="0" cy="457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600200" y="3124200"/>
            <a:ext cx="0" cy="1066800"/>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ppt_x"/>
                                          </p:val>
                                        </p:tav>
                                        <p:tav tm="100000">
                                          <p:val>
                                            <p:strVal val="#ppt_x"/>
                                          </p:val>
                                        </p:tav>
                                      </p:tavLst>
                                    </p:anim>
                                    <p:anim calcmode="lin" valueType="num">
                                      <p:cBhvr additive="base">
                                        <p:cTn id="10" dur="500" fill="hold"/>
                                        <p:tgtEl>
                                          <p:spTgt spid="16"/>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1447800"/>
            <a:ext cx="8839200" cy="4949825"/>
          </a:xfrm>
        </p:spPr>
        <p:txBody>
          <a:bodyPr/>
          <a:lstStyle/>
          <a:p>
            <a:pPr marL="514350" indent="-514350">
              <a:buNone/>
            </a:pPr>
            <a:r>
              <a:rPr lang="en-US" dirty="0" smtClean="0">
                <a:solidFill>
                  <a:srgbClr val="000000"/>
                </a:solidFill>
              </a:rPr>
              <a:t>6)</a:t>
            </a:r>
            <a:r>
              <a:rPr lang="en-US" dirty="0" smtClean="0"/>
              <a:t> </a:t>
            </a:r>
            <a:r>
              <a:rPr lang="en-US" dirty="0" smtClean="0">
                <a:solidFill>
                  <a:srgbClr val="000000"/>
                </a:solidFill>
              </a:rPr>
              <a:t>When </a:t>
            </a:r>
            <a:r>
              <a:rPr lang="en-US" b="1" dirty="0" smtClean="0">
                <a:solidFill>
                  <a:srgbClr val="000000"/>
                </a:solidFill>
              </a:rPr>
              <a:t>relieved from duty </a:t>
            </a:r>
            <a:r>
              <a:rPr lang="en-US" dirty="0" smtClean="0">
                <a:solidFill>
                  <a:srgbClr val="000000"/>
                </a:solidFill>
              </a:rPr>
              <a:t>the last scheduled train number in the assignment, location, date and time relieved from all duties of the assignment must be indicated on the TRO-Q.</a:t>
            </a:r>
          </a:p>
          <a:p>
            <a:pPr marL="514350" indent="-514350">
              <a:buNone/>
            </a:pPr>
            <a:r>
              <a:rPr lang="en-US" dirty="0" smtClean="0">
                <a:solidFill>
                  <a:srgbClr val="000000"/>
                </a:solidFill>
              </a:rPr>
              <a:t>7)  For yard and extra service assignments that do not include scheduled trains employees may use the assignment job symbol in the train column.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42" name="Object 4"/>
          <p:cNvGraphicFramePr>
            <a:graphicFrameLocks noChangeAspect="1"/>
          </p:cNvGraphicFramePr>
          <p:nvPr/>
        </p:nvGraphicFramePr>
        <p:xfrm>
          <a:off x="0" y="914400"/>
          <a:ext cx="8991600" cy="5943600"/>
        </p:xfrm>
        <a:graphic>
          <a:graphicData uri="http://schemas.openxmlformats.org/presentationml/2006/ole">
            <p:oleObj spid="_x0000_s343042" name="Document" r:id="rId3" imgW="9672980" imgH="7263774" progId="Word.Document.8">
              <p:embed/>
            </p:oleObj>
          </a:graphicData>
        </a:graphic>
      </p:graphicFrame>
      <p:cxnSp>
        <p:nvCxnSpPr>
          <p:cNvPr id="12" name="Straight Arrow Connector 11"/>
          <p:cNvCxnSpPr/>
          <p:nvPr/>
        </p:nvCxnSpPr>
        <p:spPr>
          <a:xfrm flipV="1">
            <a:off x="4648200" y="3048000"/>
            <a:ext cx="0" cy="762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200400" y="2438400"/>
            <a:ext cx="457200" cy="609600"/>
          </a:xfrm>
          <a:prstGeom prst="rect">
            <a:avLst/>
          </a:prstGeom>
          <a:noFill/>
          <a:ln w="381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52600" y="4191000"/>
            <a:ext cx="2514600" cy="369332"/>
          </a:xfrm>
          <a:prstGeom prst="rect">
            <a:avLst/>
          </a:prstGeom>
          <a:solidFill>
            <a:srgbClr val="3399FF"/>
          </a:solidFill>
        </p:spPr>
        <p:txBody>
          <a:bodyPr wrap="square" rtlCol="0">
            <a:spAutoFit/>
          </a:bodyPr>
          <a:lstStyle/>
          <a:p>
            <a:r>
              <a:rPr lang="en-US" b="1" dirty="0" smtClean="0">
                <a:solidFill>
                  <a:srgbClr val="000000"/>
                </a:solidFill>
              </a:rPr>
              <a:t>Last scheduled Train</a:t>
            </a:r>
            <a:endParaRPr lang="en-US" b="1" dirty="0">
              <a:solidFill>
                <a:srgbClr val="000000"/>
              </a:solidFill>
            </a:endParaRPr>
          </a:p>
        </p:txBody>
      </p:sp>
      <p:sp>
        <p:nvSpPr>
          <p:cNvPr id="9" name="TextBox 8"/>
          <p:cNvSpPr txBox="1"/>
          <p:nvPr/>
        </p:nvSpPr>
        <p:spPr>
          <a:xfrm>
            <a:off x="3505200" y="3657600"/>
            <a:ext cx="1828800" cy="523220"/>
          </a:xfrm>
          <a:prstGeom prst="rect">
            <a:avLst/>
          </a:prstGeom>
          <a:solidFill>
            <a:srgbClr val="FFC000"/>
          </a:solidFill>
        </p:spPr>
        <p:txBody>
          <a:bodyPr wrap="square" rtlCol="0">
            <a:spAutoFit/>
          </a:bodyPr>
          <a:lstStyle/>
          <a:p>
            <a:r>
              <a:rPr lang="en-US" sz="1400" b="1" dirty="0" smtClean="0">
                <a:solidFill>
                  <a:srgbClr val="000000"/>
                </a:solidFill>
              </a:rPr>
              <a:t>Location, Date and </a:t>
            </a:r>
          </a:p>
          <a:p>
            <a:r>
              <a:rPr lang="en-US" sz="1400" b="1" dirty="0" smtClean="0">
                <a:solidFill>
                  <a:srgbClr val="000000"/>
                </a:solidFill>
              </a:rPr>
              <a:t>Time relieved</a:t>
            </a:r>
            <a:endParaRPr lang="en-US" b="1" dirty="0">
              <a:solidFill>
                <a:srgbClr val="000000"/>
              </a:solidFill>
            </a:endParaRPr>
          </a:p>
        </p:txBody>
      </p:sp>
      <p:sp>
        <p:nvSpPr>
          <p:cNvPr id="10" name="Rectangle 9"/>
          <p:cNvSpPr/>
          <p:nvPr/>
        </p:nvSpPr>
        <p:spPr>
          <a:xfrm>
            <a:off x="3657600" y="2438400"/>
            <a:ext cx="1295400" cy="6096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810000" y="3048000"/>
            <a:ext cx="0" cy="685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67200" y="3048000"/>
            <a:ext cx="0" cy="685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52800" y="3124200"/>
            <a:ext cx="0" cy="1066800"/>
          </a:xfrm>
          <a:prstGeom prst="straightConnector1">
            <a:avLst/>
          </a:prstGeom>
          <a:ln w="38100">
            <a:solidFill>
              <a:srgbClr val="3399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1447800"/>
            <a:ext cx="8839200" cy="4949825"/>
          </a:xfrm>
        </p:spPr>
        <p:txBody>
          <a:bodyPr/>
          <a:lstStyle/>
          <a:p>
            <a:pPr marL="514350" indent="-514350">
              <a:buNone/>
            </a:pPr>
            <a:r>
              <a:rPr lang="en-US" dirty="0" smtClean="0">
                <a:solidFill>
                  <a:srgbClr val="000000"/>
                </a:solidFill>
              </a:rPr>
              <a:t>8)</a:t>
            </a:r>
            <a:r>
              <a:rPr lang="en-US" dirty="0" smtClean="0"/>
              <a:t> </a:t>
            </a:r>
            <a:r>
              <a:rPr lang="en-US" sz="2800" dirty="0" smtClean="0">
                <a:solidFill>
                  <a:srgbClr val="000000"/>
                </a:solidFill>
              </a:rPr>
              <a:t>When </a:t>
            </a:r>
            <a:r>
              <a:rPr lang="en-US" sz="2800" b="1" dirty="0" smtClean="0">
                <a:solidFill>
                  <a:srgbClr val="000000"/>
                </a:solidFill>
              </a:rPr>
              <a:t>released </a:t>
            </a:r>
            <a:r>
              <a:rPr lang="en-US" sz="2800" dirty="0" smtClean="0">
                <a:solidFill>
                  <a:srgbClr val="000000"/>
                </a:solidFill>
              </a:rPr>
              <a:t>the last scheduled train or job symbol of the assignment, location, date and time must be indicated when released of performing all on-duty requirements of the assignment.</a:t>
            </a:r>
          </a:p>
          <a:p>
            <a:pPr marL="514350" indent="-514350">
              <a:buNone/>
            </a:pPr>
            <a:r>
              <a:rPr lang="en-US" sz="2800" dirty="0" smtClean="0">
                <a:solidFill>
                  <a:srgbClr val="000000"/>
                </a:solidFill>
              </a:rPr>
              <a:t>9) When </a:t>
            </a:r>
            <a:r>
              <a:rPr lang="en-US" sz="2800" b="1" dirty="0" smtClean="0">
                <a:solidFill>
                  <a:srgbClr val="000000"/>
                </a:solidFill>
              </a:rPr>
              <a:t>beginning </a:t>
            </a:r>
            <a:r>
              <a:rPr lang="en-US" sz="2800" dirty="0" smtClean="0">
                <a:solidFill>
                  <a:srgbClr val="000000"/>
                </a:solidFill>
              </a:rPr>
              <a:t>deadheading or other activity at the behest of the company: The employee must indicate the location, date and time when began.</a:t>
            </a:r>
          </a:p>
          <a:p>
            <a:pPr marL="514350" indent="-514350">
              <a:buNone/>
            </a:pPr>
            <a:r>
              <a:rPr lang="en-US" sz="2800" dirty="0" smtClean="0">
                <a:solidFill>
                  <a:srgbClr val="000000"/>
                </a:solidFill>
              </a:rPr>
              <a:t>10)</a:t>
            </a:r>
            <a:r>
              <a:rPr lang="en-US" sz="2800" b="1" dirty="0" smtClean="0">
                <a:solidFill>
                  <a:srgbClr val="000000"/>
                </a:solidFill>
              </a:rPr>
              <a:t>Ending: </a:t>
            </a:r>
            <a:r>
              <a:rPr lang="en-US" sz="2800" dirty="0" smtClean="0">
                <a:solidFill>
                  <a:srgbClr val="000000"/>
                </a:solidFill>
              </a:rPr>
              <a:t>At the completion of the deadheading or other activity at the behest of the company: The employee must indicate the location, date and time when ended.</a:t>
            </a:r>
            <a:endParaRPr lang="en-US" sz="2800" b="1" dirty="0" smtClean="0">
              <a:solidFill>
                <a:srgbClr val="000000"/>
              </a:solidFill>
            </a:endParaRPr>
          </a:p>
          <a:p>
            <a:pPr marL="514350" indent="-514350">
              <a:buNone/>
            </a:pPr>
            <a:endParaRPr lang="en-US" dirty="0" smtClean="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105400"/>
          </a:xfrm>
        </p:spPr>
        <p:txBody>
          <a:bodyPr/>
          <a:lstStyle/>
          <a:p>
            <a:pPr algn="ctr">
              <a:buNone/>
            </a:pPr>
            <a:r>
              <a:rPr lang="en-US" sz="7200" dirty="0" smtClean="0">
                <a:solidFill>
                  <a:srgbClr val="000000"/>
                </a:solidFill>
                <a:latin typeface="+mj-lt"/>
              </a:rPr>
              <a:t>OLD LAW</a:t>
            </a:r>
          </a:p>
          <a:p>
            <a:pPr algn="ctr">
              <a:buNone/>
            </a:pPr>
            <a:r>
              <a:rPr lang="en-US" dirty="0" smtClean="0">
                <a:solidFill>
                  <a:srgbClr val="000000"/>
                </a:solidFill>
                <a:latin typeface="+mj-lt"/>
              </a:rPr>
              <a:t>(U.S. Code 21103)</a:t>
            </a:r>
          </a:p>
          <a:p>
            <a:pPr algn="ctr">
              <a:buNone/>
            </a:pPr>
            <a:r>
              <a:rPr lang="en-US" sz="7200" dirty="0" smtClean="0">
                <a:solidFill>
                  <a:srgbClr val="000000"/>
                </a:solidFill>
                <a:latin typeface="+mj-lt"/>
              </a:rPr>
              <a:t>NEW REGULATION</a:t>
            </a:r>
          </a:p>
          <a:p>
            <a:pPr algn="ctr">
              <a:buNone/>
            </a:pPr>
            <a:r>
              <a:rPr lang="en-US" dirty="0" smtClean="0">
                <a:solidFill>
                  <a:srgbClr val="000000"/>
                </a:solidFill>
                <a:latin typeface="+mj-lt"/>
              </a:rPr>
              <a:t>(49 CFR Part 228, Subpart F)</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42" name="Object 4"/>
          <p:cNvGraphicFramePr>
            <a:graphicFrameLocks noChangeAspect="1"/>
          </p:cNvGraphicFramePr>
          <p:nvPr/>
        </p:nvGraphicFramePr>
        <p:xfrm>
          <a:off x="0" y="914400"/>
          <a:ext cx="8991600" cy="5943600"/>
        </p:xfrm>
        <a:graphic>
          <a:graphicData uri="http://schemas.openxmlformats.org/presentationml/2006/ole">
            <p:oleObj spid="_x0000_s468994" name="Document" r:id="rId3" imgW="9672980" imgH="7247901" progId="Word.Document.8">
              <p:embed/>
            </p:oleObj>
          </a:graphicData>
        </a:graphic>
      </p:graphicFrame>
      <p:sp>
        <p:nvSpPr>
          <p:cNvPr id="5" name="Rectangle 4"/>
          <p:cNvSpPr/>
          <p:nvPr/>
        </p:nvSpPr>
        <p:spPr>
          <a:xfrm>
            <a:off x="4953000" y="2438400"/>
            <a:ext cx="457200" cy="609600"/>
          </a:xfrm>
          <a:prstGeom prst="rect">
            <a:avLst/>
          </a:prstGeom>
          <a:noFill/>
          <a:ln w="381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76600" y="4191000"/>
            <a:ext cx="2514600" cy="369332"/>
          </a:xfrm>
          <a:prstGeom prst="rect">
            <a:avLst/>
          </a:prstGeom>
          <a:solidFill>
            <a:srgbClr val="3399FF"/>
          </a:solidFill>
        </p:spPr>
        <p:txBody>
          <a:bodyPr wrap="square" rtlCol="0">
            <a:spAutoFit/>
          </a:bodyPr>
          <a:lstStyle/>
          <a:p>
            <a:r>
              <a:rPr lang="en-US" b="1" dirty="0" smtClean="0">
                <a:solidFill>
                  <a:srgbClr val="000000"/>
                </a:solidFill>
              </a:rPr>
              <a:t>Last scheduled Train</a:t>
            </a:r>
            <a:endParaRPr lang="en-US" b="1" dirty="0">
              <a:solidFill>
                <a:srgbClr val="000000"/>
              </a:solidFill>
            </a:endParaRPr>
          </a:p>
        </p:txBody>
      </p:sp>
      <p:sp>
        <p:nvSpPr>
          <p:cNvPr id="9" name="TextBox 8"/>
          <p:cNvSpPr txBox="1"/>
          <p:nvPr/>
        </p:nvSpPr>
        <p:spPr>
          <a:xfrm>
            <a:off x="5334000" y="3657600"/>
            <a:ext cx="1828800" cy="523220"/>
          </a:xfrm>
          <a:prstGeom prst="rect">
            <a:avLst/>
          </a:prstGeom>
          <a:solidFill>
            <a:srgbClr val="FFC000"/>
          </a:solidFill>
        </p:spPr>
        <p:txBody>
          <a:bodyPr wrap="square" rtlCol="0">
            <a:spAutoFit/>
          </a:bodyPr>
          <a:lstStyle/>
          <a:p>
            <a:r>
              <a:rPr lang="en-US" sz="1400" b="1" dirty="0" smtClean="0">
                <a:solidFill>
                  <a:srgbClr val="000000"/>
                </a:solidFill>
              </a:rPr>
              <a:t>Location, Date and </a:t>
            </a:r>
          </a:p>
          <a:p>
            <a:r>
              <a:rPr lang="en-US" sz="1400" b="1" dirty="0" smtClean="0">
                <a:solidFill>
                  <a:srgbClr val="000000"/>
                </a:solidFill>
              </a:rPr>
              <a:t>Time released</a:t>
            </a:r>
            <a:endParaRPr lang="en-US" b="1" dirty="0">
              <a:solidFill>
                <a:srgbClr val="000000"/>
              </a:solidFill>
            </a:endParaRPr>
          </a:p>
        </p:txBody>
      </p:sp>
      <p:sp>
        <p:nvSpPr>
          <p:cNvPr id="10" name="Rectangle 9"/>
          <p:cNvSpPr/>
          <p:nvPr/>
        </p:nvSpPr>
        <p:spPr>
          <a:xfrm>
            <a:off x="5410200" y="2438400"/>
            <a:ext cx="1295400" cy="6096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6477000" y="3048000"/>
            <a:ext cx="0" cy="609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62600" y="3048000"/>
            <a:ext cx="0" cy="685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019800" y="3048000"/>
            <a:ext cx="0" cy="685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181600" y="3124200"/>
            <a:ext cx="0" cy="1066800"/>
          </a:xfrm>
          <a:prstGeom prst="straightConnector1">
            <a:avLst/>
          </a:prstGeom>
          <a:ln w="38100">
            <a:solidFill>
              <a:srgbClr val="3399FF"/>
            </a:solidFill>
            <a:tailEnd type="arrow"/>
          </a:ln>
        </p:spPr>
        <p:style>
          <a:lnRef idx="1">
            <a:schemeClr val="accent1"/>
          </a:lnRef>
          <a:fillRef idx="0">
            <a:schemeClr val="accent1"/>
          </a:fillRef>
          <a:effectRef idx="0">
            <a:schemeClr val="accent1"/>
          </a:effectRef>
          <a:fontRef idx="minor">
            <a:schemeClr val="tx1"/>
          </a:fontRef>
        </p:style>
      </p:cxnSp>
      <p:sp>
        <p:nvSpPr>
          <p:cNvPr id="18" name="Explosion 1 17"/>
          <p:cNvSpPr/>
          <p:nvPr/>
        </p:nvSpPr>
        <p:spPr>
          <a:xfrm>
            <a:off x="2133600" y="2057400"/>
            <a:ext cx="1066800" cy="609600"/>
          </a:xfrm>
          <a:prstGeom prst="irregularSeal1">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1 18"/>
          <p:cNvSpPr/>
          <p:nvPr/>
        </p:nvSpPr>
        <p:spPr>
          <a:xfrm>
            <a:off x="3886200" y="2057400"/>
            <a:ext cx="1066800" cy="609600"/>
          </a:xfrm>
          <a:prstGeom prst="irregularSeal1">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62000" y="3200400"/>
            <a:ext cx="3352800" cy="923330"/>
          </a:xfrm>
          <a:prstGeom prst="rect">
            <a:avLst/>
          </a:prstGeom>
          <a:solidFill>
            <a:schemeClr val="bg1"/>
          </a:solidFill>
        </p:spPr>
        <p:txBody>
          <a:bodyPr wrap="square" rtlCol="0">
            <a:spAutoFit/>
          </a:bodyPr>
          <a:lstStyle/>
          <a:p>
            <a:pPr algn="ctr"/>
            <a:r>
              <a:rPr lang="en-US" b="1" dirty="0" smtClean="0">
                <a:solidFill>
                  <a:schemeClr val="accent6">
                    <a:lumMod val="75000"/>
                  </a:schemeClr>
                </a:solidFill>
              </a:rPr>
              <a:t>You must use beginning and ending to record time deadheading</a:t>
            </a:r>
            <a:endParaRPr lang="en-US" b="1" dirty="0">
              <a:solidFill>
                <a:schemeClr val="accent6">
                  <a:lumMod val="75000"/>
                </a:schemeClr>
              </a:solidFill>
            </a:endParaRPr>
          </a:p>
        </p:txBody>
      </p:sp>
      <p:cxnSp>
        <p:nvCxnSpPr>
          <p:cNvPr id="24" name="Straight Arrow Connector 23"/>
          <p:cNvCxnSpPr/>
          <p:nvPr/>
        </p:nvCxnSpPr>
        <p:spPr>
          <a:xfrm flipH="1" flipV="1">
            <a:off x="2590800" y="2667000"/>
            <a:ext cx="1" cy="5334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733800" y="2590800"/>
            <a:ext cx="381000" cy="6096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0-#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0-#ppt_w/2"/>
                                          </p:val>
                                        </p:tav>
                                        <p:tav tm="100000">
                                          <p:val>
                                            <p:strVal val="#ppt_x"/>
                                          </p:val>
                                        </p:tav>
                                      </p:tavLst>
                                    </p:anim>
                                    <p:anim calcmode="lin" valueType="num">
                                      <p:cBhvr additive="base">
                                        <p:cTn id="46" dur="500" fill="hold"/>
                                        <p:tgtEl>
                                          <p:spTgt spid="24"/>
                                        </p:tgtEl>
                                        <p:attrNameLst>
                                          <p:attrName>ppt_y</p:attrName>
                                        </p:attrNameLst>
                                      </p:cBhvr>
                                      <p:tavLst>
                                        <p:tav tm="0">
                                          <p:val>
                                            <p:strVal val="#ppt_y"/>
                                          </p:val>
                                        </p:tav>
                                        <p:tav tm="100000">
                                          <p:val>
                                            <p:strVal val="#ppt_y"/>
                                          </p:val>
                                        </p:tav>
                                      </p:tavLst>
                                    </p:anim>
                                  </p:childTnLst>
                                </p:cTn>
                              </p:par>
                              <p:par>
                                <p:cTn id="47" presetID="2" presetClass="entr" presetSubtype="12"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33600" y="227013"/>
            <a:ext cx="6597650" cy="762000"/>
          </a:xfrm>
        </p:spPr>
        <p:txBody>
          <a:bodyPr/>
          <a:lstStyle/>
          <a:p>
            <a:pPr algn="ctr" eaLnBrk="1" hangingPunct="1"/>
            <a:r>
              <a:rPr lang="en-US" sz="4400" smtClean="0"/>
              <a:t>EXAMPLE #1</a:t>
            </a:r>
          </a:p>
        </p:txBody>
      </p:sp>
      <p:sp>
        <p:nvSpPr>
          <p:cNvPr id="54275" name="Content Placeholder 2"/>
          <p:cNvSpPr>
            <a:spLocks noGrp="1"/>
          </p:cNvSpPr>
          <p:nvPr>
            <p:ph idx="1"/>
          </p:nvPr>
        </p:nvSpPr>
        <p:spPr>
          <a:xfrm>
            <a:off x="228600" y="1447801"/>
            <a:ext cx="8610600" cy="4949825"/>
          </a:xfrm>
        </p:spPr>
        <p:txBody>
          <a:bodyPr/>
          <a:lstStyle/>
          <a:p>
            <a:pPr eaLnBrk="1" hangingPunct="1"/>
            <a:r>
              <a:rPr lang="en-US" sz="3600" smtClean="0">
                <a:solidFill>
                  <a:srgbClr val="000000"/>
                </a:solidFill>
              </a:rPr>
              <a:t>In this scenario your regular assignment signs up at 4:15 AM. You then work 6 trains. Your off duty time is 4:12 PM. This job has no breaks longer than 1 hour and fifteen minutes. The total length of the job is 11 hours and 57 minutes. This is a “LEGAL” job under the Hours of Service regulations.</a:t>
            </a:r>
          </a:p>
          <a:p>
            <a:pPr eaLnBrk="1" hangingPunct="1"/>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33338" y="914401"/>
          <a:ext cx="8839201" cy="5943600"/>
        </p:xfrm>
        <a:graphic>
          <a:graphicData uri="http://schemas.openxmlformats.org/presentationml/2006/ole">
            <p:oleObj spid="_x0000_s5122" name="Document" r:id="rId4" imgW="9672980" imgH="7232028" progId="Word.Document.8">
              <p:embed/>
            </p:oleObj>
          </a:graphicData>
        </a:graphic>
      </p:graphicFrame>
      <p:sp>
        <p:nvSpPr>
          <p:cNvPr id="5123" name="Title 1"/>
          <p:cNvSpPr>
            <a:spLocks noGrp="1"/>
          </p:cNvSpPr>
          <p:nvPr>
            <p:ph type="title" idx="4294967295"/>
          </p:nvPr>
        </p:nvSpPr>
        <p:spPr>
          <a:xfrm>
            <a:off x="2590800" y="228600"/>
            <a:ext cx="4800600" cy="609600"/>
          </a:xfrm>
        </p:spPr>
        <p:txBody>
          <a:bodyPr/>
          <a:lstStyle/>
          <a:p>
            <a:pPr algn="ctr" eaLnBrk="1" hangingPunct="1"/>
            <a:r>
              <a:rPr lang="en-US" sz="4400" smtClean="0"/>
              <a:t>EXAMPLE #1 </a:t>
            </a:r>
            <a:endParaRPr lang="en-US" sz="4400" b="1" u="sng" smtClean="0"/>
          </a:p>
        </p:txBody>
      </p:sp>
      <p:sp>
        <p:nvSpPr>
          <p:cNvPr id="5" name="TextBox 4"/>
          <p:cNvSpPr txBox="1">
            <a:spLocks noChangeArrowheads="1"/>
          </p:cNvSpPr>
          <p:nvPr/>
        </p:nvSpPr>
        <p:spPr bwMode="auto">
          <a:xfrm>
            <a:off x="5486402" y="4495801"/>
            <a:ext cx="1807931" cy="307777"/>
          </a:xfrm>
          <a:prstGeom prst="rect">
            <a:avLst/>
          </a:prstGeom>
          <a:solidFill>
            <a:schemeClr val="accent2"/>
          </a:solidFill>
          <a:ln w="9525">
            <a:noFill/>
            <a:miter lim="800000"/>
            <a:headEnd/>
            <a:tailEnd/>
          </a:ln>
        </p:spPr>
        <p:txBody>
          <a:bodyPr wrap="none">
            <a:spAutoFit/>
          </a:bodyPr>
          <a:lstStyle/>
          <a:p>
            <a:r>
              <a:rPr lang="en-US" sz="1400" b="1">
                <a:solidFill>
                  <a:srgbClr val="000000"/>
                </a:solidFill>
              </a:rPr>
              <a:t>Total Time On Duty</a:t>
            </a:r>
          </a:p>
        </p:txBody>
      </p:sp>
      <p:sp>
        <p:nvSpPr>
          <p:cNvPr id="5125" name="TextBox 23"/>
          <p:cNvSpPr txBox="1">
            <a:spLocks noChangeArrowheads="1"/>
          </p:cNvSpPr>
          <p:nvPr/>
        </p:nvSpPr>
        <p:spPr bwMode="auto">
          <a:xfrm>
            <a:off x="609600" y="1371600"/>
            <a:ext cx="1676400" cy="338554"/>
          </a:xfrm>
          <a:prstGeom prst="rect">
            <a:avLst/>
          </a:prstGeom>
          <a:noFill/>
          <a:ln w="9525">
            <a:noFill/>
            <a:miter lim="800000"/>
            <a:headEnd/>
            <a:tailEnd/>
          </a:ln>
        </p:spPr>
        <p:txBody>
          <a:bodyPr>
            <a:spAutoFit/>
          </a:bodyPr>
          <a:lstStyle/>
          <a:p>
            <a:r>
              <a:rPr lang="en-US" sz="1600">
                <a:solidFill>
                  <a:srgbClr val="000000"/>
                </a:solidFill>
              </a:rPr>
              <a:t>Casey Jones</a:t>
            </a:r>
          </a:p>
        </p:txBody>
      </p:sp>
      <p:sp>
        <p:nvSpPr>
          <p:cNvPr id="5126" name="TextBox 25"/>
          <p:cNvSpPr txBox="1">
            <a:spLocks noChangeArrowheads="1"/>
          </p:cNvSpPr>
          <p:nvPr/>
        </p:nvSpPr>
        <p:spPr bwMode="auto">
          <a:xfrm>
            <a:off x="3124200" y="1295400"/>
            <a:ext cx="954088" cy="369332"/>
          </a:xfrm>
          <a:prstGeom prst="rect">
            <a:avLst/>
          </a:prstGeom>
          <a:noFill/>
          <a:ln w="9525">
            <a:noFill/>
            <a:miter lim="800000"/>
            <a:headEnd/>
            <a:tailEnd/>
          </a:ln>
        </p:spPr>
        <p:txBody>
          <a:bodyPr>
            <a:spAutoFit/>
          </a:bodyPr>
          <a:lstStyle/>
          <a:p>
            <a:r>
              <a:rPr lang="en-US">
                <a:solidFill>
                  <a:srgbClr val="000000"/>
                </a:solidFill>
              </a:rPr>
              <a:t>123456</a:t>
            </a:r>
          </a:p>
        </p:txBody>
      </p:sp>
      <p:sp>
        <p:nvSpPr>
          <p:cNvPr id="5127" name="TextBox 26"/>
          <p:cNvSpPr txBox="1">
            <a:spLocks noChangeArrowheads="1"/>
          </p:cNvSpPr>
          <p:nvPr/>
        </p:nvSpPr>
        <p:spPr bwMode="auto">
          <a:xfrm>
            <a:off x="4724402" y="1295400"/>
            <a:ext cx="646331" cy="369332"/>
          </a:xfrm>
          <a:prstGeom prst="rect">
            <a:avLst/>
          </a:prstGeom>
          <a:noFill/>
          <a:ln w="9525">
            <a:noFill/>
            <a:miter lim="800000"/>
            <a:headEnd/>
            <a:tailEnd/>
          </a:ln>
        </p:spPr>
        <p:txBody>
          <a:bodyPr wrap="none">
            <a:spAutoFit/>
          </a:bodyPr>
          <a:lstStyle/>
          <a:p>
            <a:r>
              <a:rPr lang="en-US">
                <a:solidFill>
                  <a:srgbClr val="000000"/>
                </a:solidFill>
              </a:rPr>
              <a:t>April</a:t>
            </a:r>
          </a:p>
        </p:txBody>
      </p:sp>
      <p:sp>
        <p:nvSpPr>
          <p:cNvPr id="5128" name="TextBox 27"/>
          <p:cNvSpPr txBox="1">
            <a:spLocks noChangeArrowheads="1"/>
          </p:cNvSpPr>
          <p:nvPr/>
        </p:nvSpPr>
        <p:spPr bwMode="auto">
          <a:xfrm>
            <a:off x="5943600" y="1295400"/>
            <a:ext cx="914400" cy="369332"/>
          </a:xfrm>
          <a:prstGeom prst="rect">
            <a:avLst/>
          </a:prstGeom>
          <a:noFill/>
          <a:ln w="9525">
            <a:noFill/>
            <a:miter lim="800000"/>
            <a:headEnd/>
            <a:tailEnd/>
          </a:ln>
        </p:spPr>
        <p:txBody>
          <a:bodyPr>
            <a:spAutoFit/>
          </a:bodyPr>
          <a:lstStyle/>
          <a:p>
            <a:r>
              <a:rPr lang="en-US">
                <a:solidFill>
                  <a:srgbClr val="000000"/>
                </a:solidFill>
              </a:rPr>
              <a:t>2012</a:t>
            </a:r>
          </a:p>
        </p:txBody>
      </p:sp>
      <p:cxnSp>
        <p:nvCxnSpPr>
          <p:cNvPr id="21" name="Straight Arrow Connector 20"/>
          <p:cNvCxnSpPr/>
          <p:nvPr/>
        </p:nvCxnSpPr>
        <p:spPr>
          <a:xfrm flipV="1">
            <a:off x="6705600" y="3429000"/>
            <a:ext cx="0" cy="9906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5130" name="TextBox 12"/>
          <p:cNvSpPr txBox="1">
            <a:spLocks noChangeArrowheads="1"/>
          </p:cNvSpPr>
          <p:nvPr/>
        </p:nvSpPr>
        <p:spPr bwMode="auto">
          <a:xfrm>
            <a:off x="7467600" y="3048000"/>
            <a:ext cx="914400" cy="338554"/>
          </a:xfrm>
          <a:prstGeom prst="rect">
            <a:avLst/>
          </a:prstGeom>
          <a:noFill/>
          <a:ln w="9525">
            <a:noFill/>
            <a:miter lim="800000"/>
            <a:headEnd/>
            <a:tailEnd/>
          </a:ln>
        </p:spPr>
        <p:txBody>
          <a:bodyPr>
            <a:spAutoFit/>
          </a:bodyPr>
          <a:lstStyle/>
          <a:p>
            <a:r>
              <a:rPr lang="en-US" sz="1600">
                <a:solidFill>
                  <a:srgbClr val="000000"/>
                </a:solidFill>
                <a:latin typeface="Freestyle Script" pitchFamily="66" charset="0"/>
              </a:rPr>
              <a:t>Casey Jones</a:t>
            </a:r>
          </a:p>
        </p:txBody>
      </p:sp>
      <p:sp>
        <p:nvSpPr>
          <p:cNvPr id="5131" name="TextBox 27"/>
          <p:cNvSpPr txBox="1">
            <a:spLocks noChangeArrowheads="1"/>
          </p:cNvSpPr>
          <p:nvPr/>
        </p:nvSpPr>
        <p:spPr bwMode="auto">
          <a:xfrm>
            <a:off x="7391400" y="1295400"/>
            <a:ext cx="457200" cy="369332"/>
          </a:xfrm>
          <a:prstGeom prst="rect">
            <a:avLst/>
          </a:prstGeom>
          <a:noFill/>
          <a:ln w="9525">
            <a:noFill/>
            <a:miter lim="800000"/>
            <a:headEnd/>
            <a:tailEnd/>
          </a:ln>
        </p:spPr>
        <p:txBody>
          <a:bodyPr>
            <a:spAutoFit/>
          </a:bodyPr>
          <a:lstStyle/>
          <a:p>
            <a:r>
              <a:rPr lang="en-US">
                <a:solidFill>
                  <a:srgbClr val="000000"/>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133600" y="227013"/>
            <a:ext cx="6597650" cy="762000"/>
          </a:xfrm>
        </p:spPr>
        <p:txBody>
          <a:bodyPr/>
          <a:lstStyle/>
          <a:p>
            <a:pPr algn="ctr" eaLnBrk="1" hangingPunct="1"/>
            <a:r>
              <a:rPr lang="en-US" sz="4400" smtClean="0"/>
              <a:t>EXAMPLE #2</a:t>
            </a:r>
          </a:p>
        </p:txBody>
      </p:sp>
      <p:sp>
        <p:nvSpPr>
          <p:cNvPr id="55299" name="Content Placeholder 2"/>
          <p:cNvSpPr>
            <a:spLocks noGrp="1"/>
          </p:cNvSpPr>
          <p:nvPr>
            <p:ph idx="1"/>
          </p:nvPr>
        </p:nvSpPr>
        <p:spPr>
          <a:xfrm>
            <a:off x="228600" y="1066800"/>
            <a:ext cx="8610600" cy="5410200"/>
          </a:xfrm>
        </p:spPr>
        <p:txBody>
          <a:bodyPr/>
          <a:lstStyle/>
          <a:p>
            <a:pPr eaLnBrk="1" hangingPunct="1"/>
            <a:r>
              <a:rPr lang="en-US" sz="3600" smtClean="0">
                <a:solidFill>
                  <a:srgbClr val="000000"/>
                </a:solidFill>
              </a:rPr>
              <a:t>In this scenario your regular assignment signs up at 4:15AM. You work 3 trains and then rest for 4 hours. You work 1 more train and the job ends at 6:14 PM. This job works 13 hours and 59 minutes, minus 4 hours, for a total of 9 hours and 59 minutes. This is legal because the actual time on duty, performing covered service, does not exceed 12 hours.</a:t>
            </a:r>
          </a:p>
          <a:p>
            <a:pPr eaLnBrk="1" hangingPunct="1"/>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ChangeAspect="1"/>
          </p:cNvGraphicFramePr>
          <p:nvPr/>
        </p:nvGraphicFramePr>
        <p:xfrm>
          <a:off x="153990" y="914401"/>
          <a:ext cx="8594725" cy="5943600"/>
        </p:xfrm>
        <a:graphic>
          <a:graphicData uri="http://schemas.openxmlformats.org/presentationml/2006/ole">
            <p:oleObj spid="_x0000_s6146" name="Document" r:id="rId4" imgW="9672980" imgH="7295521" progId="Word.Document.8">
              <p:embed/>
            </p:oleObj>
          </a:graphicData>
        </a:graphic>
      </p:graphicFrame>
      <p:sp>
        <p:nvSpPr>
          <p:cNvPr id="6147" name="Title 1"/>
          <p:cNvSpPr>
            <a:spLocks noGrp="1"/>
          </p:cNvSpPr>
          <p:nvPr>
            <p:ph type="title" idx="4294967295"/>
          </p:nvPr>
        </p:nvSpPr>
        <p:spPr>
          <a:xfrm>
            <a:off x="2590800" y="228600"/>
            <a:ext cx="4800600" cy="762000"/>
          </a:xfrm>
        </p:spPr>
        <p:txBody>
          <a:bodyPr/>
          <a:lstStyle/>
          <a:p>
            <a:pPr algn="ctr" eaLnBrk="1" hangingPunct="1"/>
            <a:r>
              <a:rPr lang="en-US" sz="4400" smtClean="0"/>
              <a:t>EXAMPLE #2 </a:t>
            </a:r>
            <a:endParaRPr lang="en-US" sz="4400" b="1" u="sng" smtClean="0"/>
          </a:p>
        </p:txBody>
      </p:sp>
      <p:sp>
        <p:nvSpPr>
          <p:cNvPr id="5" name="TextBox 4"/>
          <p:cNvSpPr txBox="1">
            <a:spLocks noChangeArrowheads="1"/>
          </p:cNvSpPr>
          <p:nvPr/>
        </p:nvSpPr>
        <p:spPr bwMode="auto">
          <a:xfrm>
            <a:off x="6248402" y="4495801"/>
            <a:ext cx="2036763" cy="307777"/>
          </a:xfrm>
          <a:prstGeom prst="rect">
            <a:avLst/>
          </a:prstGeom>
          <a:solidFill>
            <a:schemeClr val="accent2"/>
          </a:solidFill>
          <a:ln w="9525">
            <a:noFill/>
            <a:miter lim="800000"/>
            <a:headEnd/>
            <a:tailEnd/>
          </a:ln>
        </p:spPr>
        <p:txBody>
          <a:bodyPr>
            <a:spAutoFit/>
          </a:bodyPr>
          <a:lstStyle/>
          <a:p>
            <a:pPr algn="ctr"/>
            <a:r>
              <a:rPr lang="en-US" sz="1400" b="1">
                <a:solidFill>
                  <a:srgbClr val="000000"/>
                </a:solidFill>
              </a:rPr>
              <a:t>Total Time On Duty</a:t>
            </a:r>
          </a:p>
        </p:txBody>
      </p:sp>
      <p:sp>
        <p:nvSpPr>
          <p:cNvPr id="6149" name="TextBox 23"/>
          <p:cNvSpPr txBox="1">
            <a:spLocks noChangeArrowheads="1"/>
          </p:cNvSpPr>
          <p:nvPr/>
        </p:nvSpPr>
        <p:spPr bwMode="auto">
          <a:xfrm>
            <a:off x="685800" y="1295400"/>
            <a:ext cx="1676400" cy="338554"/>
          </a:xfrm>
          <a:prstGeom prst="rect">
            <a:avLst/>
          </a:prstGeom>
          <a:noFill/>
          <a:ln w="9525">
            <a:noFill/>
            <a:miter lim="800000"/>
            <a:headEnd/>
            <a:tailEnd/>
          </a:ln>
        </p:spPr>
        <p:txBody>
          <a:bodyPr>
            <a:spAutoFit/>
          </a:bodyPr>
          <a:lstStyle/>
          <a:p>
            <a:r>
              <a:rPr lang="en-US" sz="1600">
                <a:solidFill>
                  <a:srgbClr val="000000"/>
                </a:solidFill>
              </a:rPr>
              <a:t>Casey Jones</a:t>
            </a:r>
          </a:p>
        </p:txBody>
      </p:sp>
      <p:sp>
        <p:nvSpPr>
          <p:cNvPr id="6150" name="TextBox 25"/>
          <p:cNvSpPr txBox="1">
            <a:spLocks noChangeArrowheads="1"/>
          </p:cNvSpPr>
          <p:nvPr/>
        </p:nvSpPr>
        <p:spPr bwMode="auto">
          <a:xfrm>
            <a:off x="3124200" y="1295400"/>
            <a:ext cx="954088" cy="369332"/>
          </a:xfrm>
          <a:prstGeom prst="rect">
            <a:avLst/>
          </a:prstGeom>
          <a:noFill/>
          <a:ln w="9525">
            <a:noFill/>
            <a:miter lim="800000"/>
            <a:headEnd/>
            <a:tailEnd/>
          </a:ln>
        </p:spPr>
        <p:txBody>
          <a:bodyPr>
            <a:spAutoFit/>
          </a:bodyPr>
          <a:lstStyle/>
          <a:p>
            <a:r>
              <a:rPr lang="en-US">
                <a:solidFill>
                  <a:srgbClr val="000000"/>
                </a:solidFill>
              </a:rPr>
              <a:t>123456</a:t>
            </a:r>
          </a:p>
        </p:txBody>
      </p:sp>
      <p:sp>
        <p:nvSpPr>
          <p:cNvPr id="6151" name="TextBox 26"/>
          <p:cNvSpPr txBox="1">
            <a:spLocks noChangeArrowheads="1"/>
          </p:cNvSpPr>
          <p:nvPr/>
        </p:nvSpPr>
        <p:spPr bwMode="auto">
          <a:xfrm>
            <a:off x="4724402" y="1295400"/>
            <a:ext cx="646331" cy="369332"/>
          </a:xfrm>
          <a:prstGeom prst="rect">
            <a:avLst/>
          </a:prstGeom>
          <a:noFill/>
          <a:ln w="9525">
            <a:noFill/>
            <a:miter lim="800000"/>
            <a:headEnd/>
            <a:tailEnd/>
          </a:ln>
        </p:spPr>
        <p:txBody>
          <a:bodyPr wrap="none">
            <a:spAutoFit/>
          </a:bodyPr>
          <a:lstStyle/>
          <a:p>
            <a:r>
              <a:rPr lang="en-US">
                <a:solidFill>
                  <a:srgbClr val="000000"/>
                </a:solidFill>
              </a:rPr>
              <a:t>April</a:t>
            </a:r>
          </a:p>
        </p:txBody>
      </p:sp>
      <p:sp>
        <p:nvSpPr>
          <p:cNvPr id="6152" name="TextBox 27"/>
          <p:cNvSpPr txBox="1">
            <a:spLocks noChangeArrowheads="1"/>
          </p:cNvSpPr>
          <p:nvPr/>
        </p:nvSpPr>
        <p:spPr bwMode="auto">
          <a:xfrm>
            <a:off x="5943600" y="1295400"/>
            <a:ext cx="914400" cy="369332"/>
          </a:xfrm>
          <a:prstGeom prst="rect">
            <a:avLst/>
          </a:prstGeom>
          <a:noFill/>
          <a:ln w="9525">
            <a:noFill/>
            <a:miter lim="800000"/>
            <a:headEnd/>
            <a:tailEnd/>
          </a:ln>
        </p:spPr>
        <p:txBody>
          <a:bodyPr>
            <a:spAutoFit/>
          </a:bodyPr>
          <a:lstStyle/>
          <a:p>
            <a:r>
              <a:rPr lang="en-US">
                <a:solidFill>
                  <a:srgbClr val="000000"/>
                </a:solidFill>
              </a:rPr>
              <a:t>2012</a:t>
            </a:r>
          </a:p>
        </p:txBody>
      </p:sp>
      <p:cxnSp>
        <p:nvCxnSpPr>
          <p:cNvPr id="21" name="Straight Arrow Connector 20"/>
          <p:cNvCxnSpPr/>
          <p:nvPr/>
        </p:nvCxnSpPr>
        <p:spPr>
          <a:xfrm flipV="1">
            <a:off x="6781800" y="3352800"/>
            <a:ext cx="0" cy="11430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154" name="TextBox 11"/>
          <p:cNvSpPr txBox="1">
            <a:spLocks noChangeArrowheads="1"/>
          </p:cNvSpPr>
          <p:nvPr/>
        </p:nvSpPr>
        <p:spPr bwMode="auto">
          <a:xfrm>
            <a:off x="7620000" y="3048001"/>
            <a:ext cx="762000" cy="276999"/>
          </a:xfrm>
          <a:prstGeom prst="rect">
            <a:avLst/>
          </a:prstGeom>
          <a:noFill/>
          <a:ln w="9525">
            <a:noFill/>
            <a:miter lim="800000"/>
            <a:headEnd/>
            <a:tailEnd/>
          </a:ln>
        </p:spPr>
        <p:txBody>
          <a:bodyPr>
            <a:spAutoFit/>
          </a:bodyPr>
          <a:lstStyle/>
          <a:p>
            <a:r>
              <a:rPr lang="en-US" sz="1200">
                <a:solidFill>
                  <a:srgbClr val="000000"/>
                </a:solidFill>
                <a:latin typeface="Freestyle Script" pitchFamily="66" charset="0"/>
              </a:rPr>
              <a:t>Casey Jones</a:t>
            </a:r>
          </a:p>
        </p:txBody>
      </p:sp>
      <p:sp>
        <p:nvSpPr>
          <p:cNvPr id="6155" name="TextBox 27"/>
          <p:cNvSpPr txBox="1">
            <a:spLocks noChangeArrowheads="1"/>
          </p:cNvSpPr>
          <p:nvPr/>
        </p:nvSpPr>
        <p:spPr bwMode="auto">
          <a:xfrm>
            <a:off x="7391400" y="1295400"/>
            <a:ext cx="457200" cy="369332"/>
          </a:xfrm>
          <a:prstGeom prst="rect">
            <a:avLst/>
          </a:prstGeom>
          <a:noFill/>
          <a:ln w="9525">
            <a:noFill/>
            <a:miter lim="800000"/>
            <a:headEnd/>
            <a:tailEnd/>
          </a:ln>
        </p:spPr>
        <p:txBody>
          <a:bodyPr>
            <a:spAutoFit/>
          </a:bodyPr>
          <a:lstStyle/>
          <a:p>
            <a:r>
              <a:rPr lang="en-US">
                <a:solidFill>
                  <a:srgbClr val="000000"/>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pPr eaLnBrk="1" hangingPunct="1"/>
            <a:endParaRPr lang="en-US" smtClean="0"/>
          </a:p>
        </p:txBody>
      </p:sp>
      <p:sp>
        <p:nvSpPr>
          <p:cNvPr id="56323" name="Content Placeholder 3"/>
          <p:cNvSpPr>
            <a:spLocks noGrp="1"/>
          </p:cNvSpPr>
          <p:nvPr>
            <p:ph idx="1"/>
          </p:nvPr>
        </p:nvSpPr>
        <p:spPr>
          <a:xfrm>
            <a:off x="457200" y="2057400"/>
            <a:ext cx="8229600" cy="4340225"/>
          </a:xfrm>
        </p:spPr>
        <p:txBody>
          <a:bodyPr/>
          <a:lstStyle/>
          <a:p>
            <a:pPr algn="ctr" eaLnBrk="1" hangingPunct="1">
              <a:buFontTx/>
              <a:buNone/>
            </a:pPr>
            <a:r>
              <a:rPr lang="en-US" sz="8000" b="1" smtClean="0">
                <a:solidFill>
                  <a:srgbClr val="000000"/>
                </a:solidFill>
              </a:rPr>
              <a:t>ANY QUESTIONS?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57200" y="2514601"/>
            <a:ext cx="8229600" cy="3883025"/>
          </a:xfrm>
        </p:spPr>
        <p:txBody>
          <a:bodyPr/>
          <a:lstStyle/>
          <a:p>
            <a:pPr algn="ctr" eaLnBrk="1" hangingPunct="1">
              <a:buFontTx/>
              <a:buNone/>
            </a:pPr>
            <a:r>
              <a:rPr lang="en-US" sz="8800" smtClean="0">
                <a:solidFill>
                  <a:srgbClr val="000000"/>
                </a:solidFill>
              </a:rPr>
              <a:t>MODULE #2</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a:xfrm>
            <a:off x="3733800" y="227013"/>
            <a:ext cx="2743200" cy="762000"/>
          </a:xfrm>
        </p:spPr>
        <p:txBody>
          <a:bodyPr/>
          <a:lstStyle/>
          <a:p>
            <a:pPr eaLnBrk="1" hangingPunct="1"/>
            <a:r>
              <a:rPr lang="en-US" sz="5400" smtClean="0"/>
              <a:t>Outline</a:t>
            </a:r>
          </a:p>
        </p:txBody>
      </p:sp>
      <p:sp>
        <p:nvSpPr>
          <p:cNvPr id="13318" name="AutoShape 6"/>
          <p:cNvSpPr>
            <a:spLocks noChangeArrowheads="1"/>
          </p:cNvSpPr>
          <p:nvPr/>
        </p:nvSpPr>
        <p:spPr bwMode="gray">
          <a:xfrm>
            <a:off x="1752600" y="1752600"/>
            <a:ext cx="5410200" cy="533400"/>
          </a:xfrm>
          <a:prstGeom prst="roundRect">
            <a:avLst>
              <a:gd name="adj" fmla="val 49106"/>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defRPr/>
            </a:pPr>
            <a:r>
              <a:rPr lang="en-US" sz="2400" b="1" dirty="0">
                <a:solidFill>
                  <a:schemeClr val="bg1"/>
                </a:solidFill>
                <a:cs typeface="+mn-cs"/>
              </a:rPr>
              <a:t> </a:t>
            </a:r>
            <a:r>
              <a:rPr lang="en-US" sz="3600" b="1" dirty="0">
                <a:solidFill>
                  <a:schemeClr val="bg1"/>
                </a:solidFill>
                <a:cs typeface="+mn-cs"/>
              </a:rPr>
              <a:t>MODULE #2</a:t>
            </a:r>
            <a:endParaRPr lang="en-US" sz="3600" dirty="0">
              <a:solidFill>
                <a:schemeClr val="bg1"/>
              </a:solidFill>
              <a:cs typeface="+mn-cs"/>
            </a:endParaRPr>
          </a:p>
        </p:txBody>
      </p:sp>
      <p:sp>
        <p:nvSpPr>
          <p:cNvPr id="13319" name="AutoShape 7"/>
          <p:cNvSpPr>
            <a:spLocks noChangeArrowheads="1"/>
          </p:cNvSpPr>
          <p:nvPr/>
        </p:nvSpPr>
        <p:spPr bwMode="gray">
          <a:xfrm>
            <a:off x="1752600" y="2438400"/>
            <a:ext cx="5562600" cy="4572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1. Type 1 &amp; 2 Assignment Definitions</a:t>
            </a:r>
            <a:endParaRPr lang="en-US" sz="2400" dirty="0">
              <a:solidFill>
                <a:schemeClr val="bg1"/>
              </a:solidFill>
              <a:cs typeface="+mn-cs"/>
            </a:endParaRPr>
          </a:p>
        </p:txBody>
      </p:sp>
      <p:sp>
        <p:nvSpPr>
          <p:cNvPr id="13321" name="AutoShape 9"/>
          <p:cNvSpPr>
            <a:spLocks noChangeArrowheads="1"/>
          </p:cNvSpPr>
          <p:nvPr/>
        </p:nvSpPr>
        <p:spPr bwMode="gray">
          <a:xfrm>
            <a:off x="1752600" y="3657601"/>
            <a:ext cx="5410200"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3. Key Phrases</a:t>
            </a:r>
            <a:endParaRPr lang="en-US" sz="2400" dirty="0">
              <a:solidFill>
                <a:schemeClr val="bg1"/>
              </a:solidFill>
              <a:cs typeface="+mn-cs"/>
            </a:endParaRPr>
          </a:p>
        </p:txBody>
      </p:sp>
      <p:sp>
        <p:nvSpPr>
          <p:cNvPr id="8" name="AutoShape 9"/>
          <p:cNvSpPr>
            <a:spLocks noChangeArrowheads="1"/>
          </p:cNvSpPr>
          <p:nvPr/>
        </p:nvSpPr>
        <p:spPr bwMode="gray">
          <a:xfrm>
            <a:off x="1752600" y="5029200"/>
            <a:ext cx="5410200"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5. Examples/Exercise-TRO-Q</a:t>
            </a:r>
            <a:endParaRPr lang="en-US" sz="2400" dirty="0">
              <a:solidFill>
                <a:schemeClr val="bg1"/>
              </a:solidFill>
              <a:cs typeface="+mn-cs"/>
            </a:endParaRPr>
          </a:p>
        </p:txBody>
      </p:sp>
      <p:sp>
        <p:nvSpPr>
          <p:cNvPr id="9" name="AutoShape 6"/>
          <p:cNvSpPr>
            <a:spLocks noChangeArrowheads="1"/>
          </p:cNvSpPr>
          <p:nvPr/>
        </p:nvSpPr>
        <p:spPr bwMode="gray">
          <a:xfrm>
            <a:off x="1752600" y="4343400"/>
            <a:ext cx="5410200" cy="457200"/>
          </a:xfrm>
          <a:prstGeom prst="roundRect">
            <a:avLst>
              <a:gd name="adj" fmla="val 49106"/>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4. Hours of Service Calculations</a:t>
            </a:r>
            <a:endParaRPr lang="en-US" sz="2400" dirty="0">
              <a:solidFill>
                <a:schemeClr val="bg1"/>
              </a:solidFill>
              <a:cs typeface="+mn-cs"/>
            </a:endParaRPr>
          </a:p>
        </p:txBody>
      </p:sp>
      <p:sp>
        <p:nvSpPr>
          <p:cNvPr id="10" name="AutoShape 7"/>
          <p:cNvSpPr>
            <a:spLocks noChangeArrowheads="1"/>
          </p:cNvSpPr>
          <p:nvPr/>
        </p:nvSpPr>
        <p:spPr bwMode="gray">
          <a:xfrm>
            <a:off x="1752600" y="5715001"/>
            <a:ext cx="5410200" cy="4572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6. Q&amp;A Final Review</a:t>
            </a:r>
            <a:r>
              <a:rPr lang="en-US" sz="2400" dirty="0">
                <a:solidFill>
                  <a:schemeClr val="bg1"/>
                </a:solidFill>
                <a:cs typeface="+mn-cs"/>
              </a:rPr>
              <a:t> </a:t>
            </a:r>
          </a:p>
        </p:txBody>
      </p:sp>
      <p:sp>
        <p:nvSpPr>
          <p:cNvPr id="14" name="AutoShape 8"/>
          <p:cNvSpPr>
            <a:spLocks noChangeArrowheads="1"/>
          </p:cNvSpPr>
          <p:nvPr/>
        </p:nvSpPr>
        <p:spPr bwMode="gray">
          <a:xfrm>
            <a:off x="1752600" y="3048000"/>
            <a:ext cx="5410200" cy="457200"/>
          </a:xfrm>
          <a:prstGeom prst="roundRect">
            <a:avLst>
              <a:gd name="adj" fmla="val 49106"/>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2. Limitations on Duty Hours</a:t>
            </a:r>
            <a:endParaRPr lang="en-US" sz="2400" dirty="0">
              <a:solidFill>
                <a:schemeClr val="bg1"/>
              </a:solidFill>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pPr eaLnBrk="1" hangingPunct="1"/>
            <a:r>
              <a:rPr lang="en-US" smtClean="0"/>
              <a:t>Type 1 Assignment</a:t>
            </a:r>
          </a:p>
        </p:txBody>
      </p:sp>
      <p:sp>
        <p:nvSpPr>
          <p:cNvPr id="59395" name="AutoShape 6"/>
          <p:cNvSpPr>
            <a:spLocks noChangeArrowheads="1"/>
          </p:cNvSpPr>
          <p:nvPr/>
        </p:nvSpPr>
        <p:spPr bwMode="auto">
          <a:xfrm>
            <a:off x="5867400" y="3200400"/>
            <a:ext cx="2198688" cy="2819400"/>
          </a:xfrm>
          <a:prstGeom prst="roundRect">
            <a:avLst>
              <a:gd name="adj" fmla="val 13745"/>
            </a:avLst>
          </a:prstGeom>
          <a:noFill/>
          <a:ln w="38100">
            <a:solidFill>
              <a:schemeClr val="bg2"/>
            </a:solidFill>
            <a:round/>
            <a:headEnd/>
            <a:tailEnd/>
          </a:ln>
        </p:spPr>
        <p:txBody>
          <a:bodyPr wrap="none" anchor="ctr"/>
          <a:lstStyle/>
          <a:p>
            <a:endParaRPr lang="en-US"/>
          </a:p>
        </p:txBody>
      </p:sp>
      <p:sp>
        <p:nvSpPr>
          <p:cNvPr id="59396" name="AutoShape 7"/>
          <p:cNvSpPr>
            <a:spLocks noChangeArrowheads="1"/>
          </p:cNvSpPr>
          <p:nvPr/>
        </p:nvSpPr>
        <p:spPr bwMode="auto">
          <a:xfrm>
            <a:off x="3429002" y="3276601"/>
            <a:ext cx="2149475" cy="2743200"/>
          </a:xfrm>
          <a:prstGeom prst="roundRect">
            <a:avLst>
              <a:gd name="adj" fmla="val 13745"/>
            </a:avLst>
          </a:prstGeom>
          <a:noFill/>
          <a:ln w="38100">
            <a:solidFill>
              <a:schemeClr val="bg2"/>
            </a:solidFill>
            <a:round/>
            <a:headEnd/>
            <a:tailEnd/>
          </a:ln>
        </p:spPr>
        <p:txBody>
          <a:bodyPr wrap="none" anchor="ctr"/>
          <a:lstStyle/>
          <a:p>
            <a:endParaRPr lang="en-US"/>
          </a:p>
        </p:txBody>
      </p:sp>
      <p:sp>
        <p:nvSpPr>
          <p:cNvPr id="59397" name="AutoShape 8"/>
          <p:cNvSpPr>
            <a:spLocks noChangeArrowheads="1"/>
          </p:cNvSpPr>
          <p:nvPr/>
        </p:nvSpPr>
        <p:spPr bwMode="auto">
          <a:xfrm>
            <a:off x="990600" y="3276601"/>
            <a:ext cx="2133600" cy="2743200"/>
          </a:xfrm>
          <a:prstGeom prst="roundRect">
            <a:avLst>
              <a:gd name="adj" fmla="val 13745"/>
            </a:avLst>
          </a:prstGeom>
          <a:noFill/>
          <a:ln w="38100">
            <a:solidFill>
              <a:schemeClr val="bg2"/>
            </a:solidFill>
            <a:round/>
            <a:headEnd/>
            <a:tailEnd/>
          </a:ln>
        </p:spPr>
        <p:txBody>
          <a:bodyPr wrap="none" anchor="ctr"/>
          <a:lstStyle/>
          <a:p>
            <a:endParaRPr lang="en-US"/>
          </a:p>
        </p:txBody>
      </p:sp>
      <p:grpSp>
        <p:nvGrpSpPr>
          <p:cNvPr id="59398" name="Group 9"/>
          <p:cNvGrpSpPr>
            <a:grpSpLocks/>
          </p:cNvGrpSpPr>
          <p:nvPr/>
        </p:nvGrpSpPr>
        <p:grpSpPr bwMode="auto">
          <a:xfrm>
            <a:off x="1282700" y="1981200"/>
            <a:ext cx="6096000" cy="990600"/>
            <a:chOff x="624" y="1152"/>
            <a:chExt cx="4080" cy="720"/>
          </a:xfrm>
        </p:grpSpPr>
        <p:sp>
          <p:nvSpPr>
            <p:cNvPr id="2" name="Rectangle 10"/>
            <p:cNvSpPr>
              <a:spLocks noChangeArrowheads="1"/>
            </p:cNvSpPr>
            <p:nvPr/>
          </p:nvSpPr>
          <p:spPr bwMode="gray">
            <a:xfrm rot="3419336">
              <a:off x="624" y="1200"/>
              <a:ext cx="672" cy="67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en-US">
                <a:cs typeface="+mn-cs"/>
              </a:endParaRPr>
            </a:p>
          </p:txBody>
        </p:sp>
        <p:grpSp>
          <p:nvGrpSpPr>
            <p:cNvPr id="59407" name="Group 11"/>
            <p:cNvGrpSpPr>
              <a:grpSpLocks/>
            </p:cNvGrpSpPr>
            <p:nvPr/>
          </p:nvGrpSpPr>
          <p:grpSpPr bwMode="auto">
            <a:xfrm>
              <a:off x="1296" y="1296"/>
              <a:ext cx="624" cy="96"/>
              <a:chOff x="2003" y="3439"/>
              <a:chExt cx="468" cy="244"/>
            </a:xfrm>
          </p:grpSpPr>
          <p:sp>
            <p:nvSpPr>
              <p:cNvPr id="59421" name="Oval 12"/>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p:spPr>
            <p:txBody>
              <a:bodyPr wrap="none" anchor="ctr"/>
              <a:lstStyle/>
              <a:p>
                <a:endParaRPr lang="en-US"/>
              </a:p>
            </p:txBody>
          </p:sp>
          <p:sp>
            <p:nvSpPr>
              <p:cNvPr id="59422" name="Rectangle 13"/>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txBody>
              <a:bodyPr wrap="none" anchor="ctr"/>
              <a:lstStyle/>
              <a:p>
                <a:endParaRPr lang="en-US"/>
              </a:p>
            </p:txBody>
          </p:sp>
          <p:sp>
            <p:nvSpPr>
              <p:cNvPr id="19470" name="Oval 14"/>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en-US">
                  <a:cs typeface="+mn-cs"/>
                </a:endParaRPr>
              </a:p>
            </p:txBody>
          </p:sp>
          <p:sp>
            <p:nvSpPr>
              <p:cNvPr id="3" name="Oval 15"/>
              <p:cNvSpPr>
                <a:spLocks noChangeArrowheads="1"/>
              </p:cNvSpPr>
              <p:nvPr/>
            </p:nvSpPr>
            <p:spPr bwMode="gray">
              <a:xfrm>
                <a:off x="2439"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en-US">
                  <a:cs typeface="+mn-cs"/>
                </a:endParaRPr>
              </a:p>
            </p:txBody>
          </p:sp>
        </p:grpSp>
        <p:sp>
          <p:nvSpPr>
            <p:cNvPr id="19472" name="Rectangle 16"/>
            <p:cNvSpPr>
              <a:spLocks noChangeArrowheads="1"/>
            </p:cNvSpPr>
            <p:nvPr/>
          </p:nvSpPr>
          <p:spPr bwMode="gray">
            <a:xfrm rot="3419336">
              <a:off x="1776" y="1148"/>
              <a:ext cx="672" cy="68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defRPr/>
              </a:pPr>
              <a:endParaRPr lang="en-US">
                <a:cs typeface="+mn-cs"/>
              </a:endParaRPr>
            </a:p>
          </p:txBody>
        </p:sp>
        <p:grpSp>
          <p:nvGrpSpPr>
            <p:cNvPr id="59409" name="Group 17"/>
            <p:cNvGrpSpPr>
              <a:grpSpLocks/>
            </p:cNvGrpSpPr>
            <p:nvPr/>
          </p:nvGrpSpPr>
          <p:grpSpPr bwMode="auto">
            <a:xfrm>
              <a:off x="2448" y="1296"/>
              <a:ext cx="624" cy="96"/>
              <a:chOff x="2003" y="3439"/>
              <a:chExt cx="468" cy="244"/>
            </a:xfrm>
          </p:grpSpPr>
          <p:sp>
            <p:nvSpPr>
              <p:cNvPr id="59417" name="Oval 18"/>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p:spPr>
            <p:txBody>
              <a:bodyPr wrap="none" anchor="ctr"/>
              <a:lstStyle/>
              <a:p>
                <a:endParaRPr lang="en-US"/>
              </a:p>
            </p:txBody>
          </p:sp>
          <p:sp>
            <p:nvSpPr>
              <p:cNvPr id="59418" name="Rectangle 19"/>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txBody>
              <a:bodyPr wrap="none" anchor="ctr"/>
              <a:lstStyle/>
              <a:p>
                <a:endParaRPr lang="en-US"/>
              </a:p>
            </p:txBody>
          </p:sp>
          <p:sp>
            <p:nvSpPr>
              <p:cNvPr id="19476" name="Oval 20"/>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en-US">
                  <a:cs typeface="+mn-cs"/>
                </a:endParaRPr>
              </a:p>
            </p:txBody>
          </p:sp>
          <p:sp>
            <p:nvSpPr>
              <p:cNvPr id="5" name="Oval 21"/>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en-US">
                  <a:cs typeface="+mn-cs"/>
                </a:endParaRPr>
              </a:p>
            </p:txBody>
          </p:sp>
        </p:grpSp>
        <p:sp>
          <p:nvSpPr>
            <p:cNvPr id="19478" name="Rectangle 22"/>
            <p:cNvSpPr>
              <a:spLocks noChangeArrowheads="1"/>
            </p:cNvSpPr>
            <p:nvPr/>
          </p:nvSpPr>
          <p:spPr bwMode="gray">
            <a:xfrm rot="3419336">
              <a:off x="2880" y="1148"/>
              <a:ext cx="672" cy="679"/>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en-US">
                <a:cs typeface="+mn-cs"/>
              </a:endParaRPr>
            </a:p>
          </p:txBody>
        </p:sp>
        <p:grpSp>
          <p:nvGrpSpPr>
            <p:cNvPr id="59411" name="Group 23"/>
            <p:cNvGrpSpPr>
              <a:grpSpLocks/>
            </p:cNvGrpSpPr>
            <p:nvPr/>
          </p:nvGrpSpPr>
          <p:grpSpPr bwMode="auto">
            <a:xfrm>
              <a:off x="3600" y="1296"/>
              <a:ext cx="816" cy="96"/>
              <a:chOff x="2003" y="3439"/>
              <a:chExt cx="468" cy="244"/>
            </a:xfrm>
          </p:grpSpPr>
          <p:sp>
            <p:nvSpPr>
              <p:cNvPr id="59413" name="Oval 24"/>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p:spPr>
            <p:txBody>
              <a:bodyPr wrap="none" anchor="ctr"/>
              <a:lstStyle/>
              <a:p>
                <a:endParaRPr lang="en-US"/>
              </a:p>
            </p:txBody>
          </p:sp>
          <p:sp>
            <p:nvSpPr>
              <p:cNvPr id="59414" name="Rectangle 25"/>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txBody>
              <a:bodyPr wrap="none" anchor="ctr"/>
              <a:lstStyle/>
              <a:p>
                <a:endParaRPr lang="en-US"/>
              </a:p>
            </p:txBody>
          </p:sp>
          <p:sp>
            <p:nvSpPr>
              <p:cNvPr id="19482" name="Oval 26"/>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en-US">
                  <a:cs typeface="+mn-cs"/>
                </a:endParaRPr>
              </a:p>
            </p:txBody>
          </p:sp>
          <p:sp>
            <p:nvSpPr>
              <p:cNvPr id="19483" name="Oval 27"/>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en-US">
                  <a:cs typeface="+mn-cs"/>
                </a:endParaRPr>
              </a:p>
            </p:txBody>
          </p:sp>
        </p:grpSp>
        <p:sp>
          <p:nvSpPr>
            <p:cNvPr id="19484" name="Rectangle 28"/>
            <p:cNvSpPr>
              <a:spLocks noChangeArrowheads="1"/>
            </p:cNvSpPr>
            <p:nvPr/>
          </p:nvSpPr>
          <p:spPr bwMode="gray">
            <a:xfrm rot="3419336">
              <a:off x="4032" y="1152"/>
              <a:ext cx="672" cy="672"/>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defRPr/>
              </a:pPr>
              <a:endParaRPr lang="en-US">
                <a:cs typeface="+mn-cs"/>
              </a:endParaRPr>
            </a:p>
          </p:txBody>
        </p:sp>
      </p:grpSp>
      <p:sp>
        <p:nvSpPr>
          <p:cNvPr id="59399" name="Rectangle 30"/>
          <p:cNvSpPr>
            <a:spLocks noChangeArrowheads="1"/>
          </p:cNvSpPr>
          <p:nvPr/>
        </p:nvSpPr>
        <p:spPr bwMode="gray">
          <a:xfrm>
            <a:off x="1600201" y="2209801"/>
            <a:ext cx="466794" cy="646331"/>
          </a:xfrm>
          <a:prstGeom prst="rect">
            <a:avLst/>
          </a:prstGeom>
          <a:noFill/>
          <a:ln w="9525">
            <a:noFill/>
            <a:miter lim="800000"/>
            <a:headEnd/>
            <a:tailEnd/>
          </a:ln>
        </p:spPr>
        <p:txBody>
          <a:bodyPr wrap="none">
            <a:spAutoFit/>
          </a:bodyPr>
          <a:lstStyle/>
          <a:p>
            <a:r>
              <a:rPr lang="en-US" sz="3600">
                <a:solidFill>
                  <a:srgbClr val="000000"/>
                </a:solidFill>
              </a:rPr>
              <a:t>T</a:t>
            </a:r>
          </a:p>
        </p:txBody>
      </p:sp>
      <p:sp>
        <p:nvSpPr>
          <p:cNvPr id="59400" name="Rectangle 31"/>
          <p:cNvSpPr>
            <a:spLocks noChangeArrowheads="1"/>
          </p:cNvSpPr>
          <p:nvPr/>
        </p:nvSpPr>
        <p:spPr bwMode="gray">
          <a:xfrm>
            <a:off x="3276602" y="2133601"/>
            <a:ext cx="492443" cy="646331"/>
          </a:xfrm>
          <a:prstGeom prst="rect">
            <a:avLst/>
          </a:prstGeom>
          <a:noFill/>
          <a:ln w="9525">
            <a:noFill/>
            <a:miter lim="800000"/>
            <a:headEnd/>
            <a:tailEnd/>
          </a:ln>
        </p:spPr>
        <p:txBody>
          <a:bodyPr wrap="none">
            <a:spAutoFit/>
          </a:bodyPr>
          <a:lstStyle/>
          <a:p>
            <a:r>
              <a:rPr lang="en-US" sz="3600">
                <a:solidFill>
                  <a:srgbClr val="000000"/>
                </a:solidFill>
              </a:rPr>
              <a:t>Y</a:t>
            </a:r>
          </a:p>
        </p:txBody>
      </p:sp>
      <p:sp>
        <p:nvSpPr>
          <p:cNvPr id="59401" name="Rectangle 32"/>
          <p:cNvSpPr>
            <a:spLocks noChangeArrowheads="1"/>
          </p:cNvSpPr>
          <p:nvPr/>
        </p:nvSpPr>
        <p:spPr bwMode="gray">
          <a:xfrm>
            <a:off x="4953002" y="2133601"/>
            <a:ext cx="492443" cy="646331"/>
          </a:xfrm>
          <a:prstGeom prst="rect">
            <a:avLst/>
          </a:prstGeom>
          <a:noFill/>
          <a:ln w="9525">
            <a:noFill/>
            <a:miter lim="800000"/>
            <a:headEnd/>
            <a:tailEnd/>
          </a:ln>
        </p:spPr>
        <p:txBody>
          <a:bodyPr wrap="none">
            <a:spAutoFit/>
          </a:bodyPr>
          <a:lstStyle/>
          <a:p>
            <a:r>
              <a:rPr lang="en-US" sz="3600">
                <a:solidFill>
                  <a:srgbClr val="000000"/>
                </a:solidFill>
              </a:rPr>
              <a:t>P</a:t>
            </a:r>
          </a:p>
        </p:txBody>
      </p:sp>
      <p:sp>
        <p:nvSpPr>
          <p:cNvPr id="59402" name="Rectangle 33"/>
          <p:cNvSpPr>
            <a:spLocks noChangeArrowheads="1"/>
          </p:cNvSpPr>
          <p:nvPr/>
        </p:nvSpPr>
        <p:spPr bwMode="gray">
          <a:xfrm>
            <a:off x="6477000" y="1905001"/>
            <a:ext cx="2287806" cy="923330"/>
          </a:xfrm>
          <a:prstGeom prst="rect">
            <a:avLst/>
          </a:prstGeom>
          <a:noFill/>
          <a:ln w="9525">
            <a:noFill/>
            <a:miter lim="800000"/>
            <a:headEnd/>
            <a:tailEnd/>
          </a:ln>
        </p:spPr>
        <p:txBody>
          <a:bodyPr wrap="none">
            <a:spAutoFit/>
          </a:bodyPr>
          <a:lstStyle/>
          <a:p>
            <a:r>
              <a:rPr lang="en-US" sz="3600">
                <a:solidFill>
                  <a:srgbClr val="000000"/>
                </a:solidFill>
              </a:rPr>
              <a:t>  E         </a:t>
            </a:r>
            <a:r>
              <a:rPr lang="en-US" sz="5400">
                <a:solidFill>
                  <a:srgbClr val="000000"/>
                </a:solidFill>
              </a:rPr>
              <a:t>1</a:t>
            </a:r>
          </a:p>
        </p:txBody>
      </p:sp>
      <p:sp>
        <p:nvSpPr>
          <p:cNvPr id="59403" name="Rectangle 34"/>
          <p:cNvSpPr>
            <a:spLocks noChangeArrowheads="1"/>
          </p:cNvSpPr>
          <p:nvPr/>
        </p:nvSpPr>
        <p:spPr bwMode="auto">
          <a:xfrm>
            <a:off x="1143001" y="3352800"/>
            <a:ext cx="1880643" cy="2585323"/>
          </a:xfrm>
          <a:prstGeom prst="rect">
            <a:avLst/>
          </a:prstGeom>
          <a:noFill/>
          <a:ln w="9525">
            <a:noFill/>
            <a:miter lim="800000"/>
            <a:headEnd/>
            <a:tailEnd/>
          </a:ln>
        </p:spPr>
        <p:txBody>
          <a:bodyPr wrap="none">
            <a:spAutoFit/>
          </a:bodyPr>
          <a:lstStyle/>
          <a:p>
            <a:r>
              <a:rPr lang="en-US" sz="2400">
                <a:solidFill>
                  <a:srgbClr val="020202"/>
                </a:solidFill>
              </a:rPr>
              <a:t>On duty no </a:t>
            </a:r>
          </a:p>
          <a:p>
            <a:r>
              <a:rPr lang="en-US" sz="2400">
                <a:solidFill>
                  <a:srgbClr val="020202"/>
                </a:solidFill>
              </a:rPr>
              <a:t>earlier than </a:t>
            </a:r>
          </a:p>
          <a:p>
            <a:r>
              <a:rPr lang="en-US" sz="2400">
                <a:solidFill>
                  <a:srgbClr val="020202"/>
                </a:solidFill>
              </a:rPr>
              <a:t>4 a.m. and </a:t>
            </a:r>
          </a:p>
          <a:p>
            <a:r>
              <a:rPr lang="en-US" sz="2400">
                <a:solidFill>
                  <a:srgbClr val="020202"/>
                </a:solidFill>
              </a:rPr>
              <a:t>released no </a:t>
            </a:r>
          </a:p>
          <a:p>
            <a:r>
              <a:rPr lang="en-US" sz="2400">
                <a:solidFill>
                  <a:srgbClr val="020202"/>
                </a:solidFill>
              </a:rPr>
              <a:t>later than </a:t>
            </a:r>
          </a:p>
          <a:p>
            <a:r>
              <a:rPr lang="en-US" sz="2400">
                <a:solidFill>
                  <a:srgbClr val="020202"/>
                </a:solidFill>
              </a:rPr>
              <a:t>8 p.m.</a:t>
            </a:r>
          </a:p>
          <a:p>
            <a:endParaRPr lang="en-US"/>
          </a:p>
        </p:txBody>
      </p:sp>
      <p:sp>
        <p:nvSpPr>
          <p:cNvPr id="59404" name="Rectangle 35"/>
          <p:cNvSpPr>
            <a:spLocks noChangeArrowheads="1"/>
          </p:cNvSpPr>
          <p:nvPr/>
        </p:nvSpPr>
        <p:spPr bwMode="auto">
          <a:xfrm>
            <a:off x="3581400" y="3657601"/>
            <a:ext cx="1905000" cy="1200329"/>
          </a:xfrm>
          <a:prstGeom prst="rect">
            <a:avLst/>
          </a:prstGeom>
          <a:noFill/>
          <a:ln w="9525">
            <a:noFill/>
            <a:miter lim="800000"/>
            <a:headEnd/>
            <a:tailEnd/>
          </a:ln>
        </p:spPr>
        <p:txBody>
          <a:bodyPr>
            <a:spAutoFit/>
          </a:bodyPr>
          <a:lstStyle/>
          <a:p>
            <a:r>
              <a:rPr lang="en-US" sz="2400">
                <a:solidFill>
                  <a:srgbClr val="000000"/>
                </a:solidFill>
              </a:rPr>
              <a:t>Acceptable </a:t>
            </a:r>
          </a:p>
          <a:p>
            <a:r>
              <a:rPr lang="en-US" sz="2400">
                <a:solidFill>
                  <a:srgbClr val="000000"/>
                </a:solidFill>
              </a:rPr>
              <a:t>level of risk</a:t>
            </a:r>
          </a:p>
          <a:p>
            <a:r>
              <a:rPr lang="en-US" sz="2400">
                <a:solidFill>
                  <a:srgbClr val="000000"/>
                </a:solidFill>
              </a:rPr>
              <a:t> for fatigue</a:t>
            </a:r>
          </a:p>
        </p:txBody>
      </p:sp>
      <p:sp>
        <p:nvSpPr>
          <p:cNvPr id="59405" name="Rectangle 36"/>
          <p:cNvSpPr>
            <a:spLocks noChangeArrowheads="1"/>
          </p:cNvSpPr>
          <p:nvPr/>
        </p:nvSpPr>
        <p:spPr bwMode="auto">
          <a:xfrm>
            <a:off x="5867400" y="3276600"/>
            <a:ext cx="2209800" cy="2677656"/>
          </a:xfrm>
          <a:prstGeom prst="rect">
            <a:avLst/>
          </a:prstGeom>
          <a:noFill/>
          <a:ln w="9525">
            <a:noFill/>
            <a:miter lim="800000"/>
            <a:headEnd/>
            <a:tailEnd/>
          </a:ln>
        </p:spPr>
        <p:txBody>
          <a:bodyPr>
            <a:spAutoFit/>
          </a:bodyPr>
          <a:lstStyle/>
          <a:p>
            <a:r>
              <a:rPr lang="en-US" sz="2400">
                <a:solidFill>
                  <a:srgbClr val="000000"/>
                </a:solidFill>
              </a:rPr>
              <a:t>Becomes a </a:t>
            </a:r>
          </a:p>
          <a:p>
            <a:r>
              <a:rPr lang="en-US" sz="2400">
                <a:solidFill>
                  <a:srgbClr val="000000"/>
                </a:solidFill>
              </a:rPr>
              <a:t>Type 2    Assignment </a:t>
            </a:r>
          </a:p>
          <a:p>
            <a:r>
              <a:rPr lang="en-US" sz="2400">
                <a:solidFill>
                  <a:srgbClr val="000000"/>
                </a:solidFill>
              </a:rPr>
              <a:t>if delayed into the Midnight to 3:59 a.m. period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r>
              <a:rPr lang="en-US" smtClean="0"/>
              <a:t>Type 2 Assignment</a:t>
            </a:r>
          </a:p>
        </p:txBody>
      </p:sp>
      <p:sp>
        <p:nvSpPr>
          <p:cNvPr id="17413" name="AutoShape 5"/>
          <p:cNvSpPr>
            <a:spLocks noChangeArrowheads="1"/>
          </p:cNvSpPr>
          <p:nvPr/>
        </p:nvSpPr>
        <p:spPr bwMode="gray">
          <a:xfrm>
            <a:off x="4876800" y="2460815"/>
            <a:ext cx="3925888" cy="1569660"/>
          </a:xfrm>
          <a:prstGeom prst="chevron">
            <a:avLst>
              <a:gd name="adj" fmla="val 16468"/>
            </a:avLst>
          </a:prstGeom>
          <a:solidFill>
            <a:schemeClr val="accent2">
              <a:lumMod val="60000"/>
              <a:lumOff val="40000"/>
            </a:schemeClr>
          </a:solidFill>
          <a:ln w="38100">
            <a:solidFill>
              <a:srgbClr val="EAEAEA"/>
            </a:solidFill>
            <a:miter lim="800000"/>
            <a:headEnd/>
            <a:tailEnd/>
          </a:ln>
          <a:effectLst>
            <a:outerShdw dist="109250" dir="3267739" algn="ctr" rotWithShape="0">
              <a:schemeClr val="bg2">
                <a:alpha val="50000"/>
              </a:schemeClr>
            </a:outerShdw>
          </a:effectLst>
        </p:spPr>
        <p:txBody>
          <a:bodyPr wrap="square" anchor="ctr">
            <a:spAutoFit/>
          </a:bodyPr>
          <a:lstStyle/>
          <a:p>
            <a:pPr algn="ctr">
              <a:defRPr/>
            </a:pPr>
            <a:r>
              <a:rPr lang="en-US" sz="2400" b="1" u="sng" dirty="0">
                <a:solidFill>
                  <a:srgbClr val="000000"/>
                </a:solidFill>
                <a:cs typeface="+mn-cs"/>
              </a:rPr>
              <a:t>Always</a:t>
            </a:r>
            <a:r>
              <a:rPr lang="en-US" sz="2400" dirty="0">
                <a:solidFill>
                  <a:srgbClr val="000000"/>
                </a:solidFill>
                <a:cs typeface="+mn-cs"/>
              </a:rPr>
              <a:t> a Type 2 Assignment when on duty midnight to </a:t>
            </a:r>
          </a:p>
          <a:p>
            <a:pPr algn="ctr">
              <a:defRPr/>
            </a:pPr>
            <a:r>
              <a:rPr lang="en-US" sz="2400" dirty="0">
                <a:solidFill>
                  <a:srgbClr val="000000"/>
                </a:solidFill>
                <a:cs typeface="+mn-cs"/>
              </a:rPr>
              <a:t>3:59 a.m.</a:t>
            </a:r>
          </a:p>
        </p:txBody>
      </p:sp>
      <p:sp>
        <p:nvSpPr>
          <p:cNvPr id="17415" name="AutoShape 7"/>
          <p:cNvSpPr>
            <a:spLocks noChangeArrowheads="1"/>
          </p:cNvSpPr>
          <p:nvPr/>
        </p:nvSpPr>
        <p:spPr bwMode="gray">
          <a:xfrm>
            <a:off x="22225" y="2481610"/>
            <a:ext cx="4745038" cy="1077218"/>
          </a:xfrm>
          <a:prstGeom prst="chevron">
            <a:avLst>
              <a:gd name="adj" fmla="val 17842"/>
            </a:avLst>
          </a:prstGeom>
          <a:solidFill>
            <a:schemeClr val="accent2">
              <a:lumMod val="20000"/>
              <a:lumOff val="80000"/>
            </a:schemeClr>
          </a:solidFill>
          <a:ln w="38100">
            <a:solidFill>
              <a:srgbClr val="EAEAEA"/>
            </a:solidFill>
            <a:miter lim="800000"/>
            <a:headEnd/>
            <a:tailEnd/>
          </a:ln>
          <a:effectLst>
            <a:outerShdw dist="109250" dir="3267739" algn="ctr" rotWithShape="0">
              <a:schemeClr val="bg2">
                <a:alpha val="50000"/>
              </a:schemeClr>
            </a:outerShdw>
          </a:effectLst>
        </p:spPr>
        <p:txBody>
          <a:bodyPr anchor="ctr">
            <a:spAutoFit/>
          </a:bodyPr>
          <a:lstStyle/>
          <a:p>
            <a:pPr algn="ctr">
              <a:defRPr/>
            </a:pPr>
            <a:r>
              <a:rPr lang="en-US" sz="3200" dirty="0">
                <a:solidFill>
                  <a:srgbClr val="020202"/>
                </a:solidFill>
                <a:cs typeface="+mn-cs"/>
              </a:rPr>
              <a:t>On duty from 8:01p.m. </a:t>
            </a:r>
          </a:p>
          <a:p>
            <a:pPr algn="ctr">
              <a:defRPr/>
            </a:pPr>
            <a:r>
              <a:rPr lang="en-US" sz="3200" dirty="0">
                <a:solidFill>
                  <a:srgbClr val="020202"/>
                </a:solidFill>
                <a:cs typeface="+mn-cs"/>
              </a:rPr>
              <a:t>to 3:59 a.m.</a:t>
            </a:r>
          </a:p>
        </p:txBody>
      </p:sp>
      <p:sp>
        <p:nvSpPr>
          <p:cNvPr id="17416" name="AutoShape 8"/>
          <p:cNvSpPr>
            <a:spLocks noChangeArrowheads="1"/>
          </p:cNvSpPr>
          <p:nvPr/>
        </p:nvSpPr>
        <p:spPr bwMode="gray">
          <a:xfrm>
            <a:off x="1371600" y="1371601"/>
            <a:ext cx="2057400" cy="574675"/>
          </a:xfrm>
          <a:prstGeom prst="roundRect">
            <a:avLst>
              <a:gd name="adj" fmla="val 50000"/>
            </a:avLst>
          </a:prstGeom>
          <a:gradFill rotWithShape="1">
            <a:gsLst>
              <a:gs pos="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chemeClr val="bg2"/>
            </a:outerShdw>
          </a:effectLst>
        </p:spPr>
        <p:txBody>
          <a:bodyPr wrap="none" anchor="ctr"/>
          <a:lstStyle/>
          <a:p>
            <a:pPr algn="ctr" eaLnBrk="0" hangingPunct="0">
              <a:defRPr/>
            </a:pPr>
            <a:r>
              <a:rPr lang="en-US" sz="3200" b="1" dirty="0">
                <a:solidFill>
                  <a:schemeClr val="bg1"/>
                </a:solidFill>
                <a:cs typeface="+mn-cs"/>
              </a:rPr>
              <a:t>Type 2</a:t>
            </a:r>
          </a:p>
        </p:txBody>
      </p:sp>
      <p:sp>
        <p:nvSpPr>
          <p:cNvPr id="17418" name="AutoShape 10"/>
          <p:cNvSpPr>
            <a:spLocks noChangeArrowheads="1"/>
          </p:cNvSpPr>
          <p:nvPr/>
        </p:nvSpPr>
        <p:spPr bwMode="gray">
          <a:xfrm>
            <a:off x="5715000" y="1371601"/>
            <a:ext cx="2057400" cy="574675"/>
          </a:xfrm>
          <a:prstGeom prst="roundRect">
            <a:avLst>
              <a:gd name="adj" fmla="val 50000"/>
            </a:avLst>
          </a:prstGeom>
          <a:gradFill rotWithShape="1">
            <a:gsLst>
              <a:gs pos="0">
                <a:schemeClr val="accent2"/>
              </a:gs>
              <a:gs pos="100000">
                <a:schemeClr val="accent2">
                  <a:gamma/>
                  <a:shade val="46275"/>
                  <a:invGamma/>
                </a:schemeClr>
              </a:gs>
            </a:gsLst>
            <a:lin ang="0" scaled="1"/>
          </a:gradFill>
          <a:ln w="38100" algn="ctr">
            <a:solidFill>
              <a:srgbClr val="FFFFFF"/>
            </a:solidFill>
            <a:round/>
            <a:headEnd/>
            <a:tailEnd/>
          </a:ln>
          <a:effectLst>
            <a:outerShdw dist="63500" dir="3187806" algn="ctr" rotWithShape="0">
              <a:schemeClr val="bg2"/>
            </a:outerShdw>
          </a:effectLst>
        </p:spPr>
        <p:txBody>
          <a:bodyPr wrap="none" anchor="ctr"/>
          <a:lstStyle/>
          <a:p>
            <a:pPr algn="ctr">
              <a:defRPr/>
            </a:pPr>
            <a:r>
              <a:rPr lang="en-US" sz="3200" b="1" dirty="0">
                <a:solidFill>
                  <a:schemeClr val="bg1"/>
                </a:solidFill>
                <a:cs typeface="+mn-cs"/>
              </a:rPr>
              <a:t>Type 2</a:t>
            </a:r>
          </a:p>
        </p:txBody>
      </p:sp>
      <p:sp>
        <p:nvSpPr>
          <p:cNvPr id="7" name="AutoShape 7"/>
          <p:cNvSpPr>
            <a:spLocks noChangeArrowheads="1"/>
          </p:cNvSpPr>
          <p:nvPr/>
        </p:nvSpPr>
        <p:spPr bwMode="gray">
          <a:xfrm>
            <a:off x="685800" y="4375616"/>
            <a:ext cx="7315200" cy="1938992"/>
          </a:xfrm>
          <a:prstGeom prst="chevron">
            <a:avLst>
              <a:gd name="adj" fmla="val 17842"/>
            </a:avLst>
          </a:prstGeom>
          <a:solidFill>
            <a:schemeClr val="accent1">
              <a:lumMod val="60000"/>
              <a:lumOff val="40000"/>
            </a:schemeClr>
          </a:solidFill>
          <a:ln w="38100">
            <a:solidFill>
              <a:srgbClr val="EAEAEA"/>
            </a:solidFill>
            <a:miter lim="800000"/>
            <a:headEnd/>
            <a:tailEnd/>
          </a:ln>
          <a:effectLst>
            <a:outerShdw dist="109250" dir="3267739" algn="ctr" rotWithShape="0">
              <a:schemeClr val="bg2">
                <a:alpha val="50000"/>
              </a:schemeClr>
            </a:outerShdw>
          </a:effectLst>
        </p:spPr>
        <p:txBody>
          <a:bodyPr wrap="square" anchor="ctr">
            <a:spAutoFit/>
          </a:bodyPr>
          <a:lstStyle/>
          <a:p>
            <a:pPr algn="ctr">
              <a:defRPr/>
            </a:pPr>
            <a:r>
              <a:rPr lang="en-US" sz="2400" dirty="0">
                <a:solidFill>
                  <a:srgbClr val="020202"/>
                </a:solidFill>
                <a:cs typeface="+mn-cs"/>
              </a:rPr>
              <a:t>Considered a </a:t>
            </a:r>
            <a:r>
              <a:rPr lang="en-US" sz="2400" b="1" i="1" dirty="0">
                <a:solidFill>
                  <a:srgbClr val="020202"/>
                </a:solidFill>
                <a:cs typeface="+mn-cs"/>
              </a:rPr>
              <a:t>Type 1</a:t>
            </a:r>
            <a:r>
              <a:rPr lang="en-US" sz="2400" dirty="0">
                <a:solidFill>
                  <a:srgbClr val="020202"/>
                </a:solidFill>
                <a:cs typeface="+mn-cs"/>
              </a:rPr>
              <a:t> Assignment if:</a:t>
            </a:r>
          </a:p>
          <a:p>
            <a:pPr algn="ctr">
              <a:defRPr/>
            </a:pPr>
            <a:r>
              <a:rPr lang="en-US" sz="2400" dirty="0">
                <a:solidFill>
                  <a:srgbClr val="020202"/>
                </a:solidFill>
                <a:cs typeface="+mn-cs"/>
              </a:rPr>
              <a:t>It doesn’t violate the defined fatigue </a:t>
            </a:r>
            <a:endParaRPr lang="en-US" sz="2400" dirty="0" smtClean="0">
              <a:solidFill>
                <a:srgbClr val="020202"/>
              </a:solidFill>
              <a:cs typeface="+mn-cs"/>
            </a:endParaRPr>
          </a:p>
          <a:p>
            <a:pPr algn="ctr">
              <a:defRPr/>
            </a:pPr>
            <a:r>
              <a:rPr lang="en-US" sz="2400" dirty="0" smtClean="0">
                <a:solidFill>
                  <a:srgbClr val="020202"/>
                </a:solidFill>
                <a:cs typeface="+mn-cs"/>
              </a:rPr>
              <a:t>threshold </a:t>
            </a:r>
            <a:r>
              <a:rPr lang="en-US" sz="2400" dirty="0">
                <a:solidFill>
                  <a:srgbClr val="020202"/>
                </a:solidFill>
                <a:cs typeface="+mn-cs"/>
              </a:rPr>
              <a:t>of a scientifically valid </a:t>
            </a:r>
          </a:p>
          <a:p>
            <a:pPr algn="ctr">
              <a:defRPr/>
            </a:pPr>
            <a:r>
              <a:rPr lang="en-US" sz="2400" dirty="0">
                <a:solidFill>
                  <a:srgbClr val="020202"/>
                </a:solidFill>
                <a:cs typeface="+mn-cs"/>
              </a:rPr>
              <a:t>bio-mathematical model, and not on duty </a:t>
            </a:r>
            <a:r>
              <a:rPr lang="en-US" sz="2400" b="1" i="1" u="sng" dirty="0">
                <a:solidFill>
                  <a:srgbClr val="020202"/>
                </a:solidFill>
                <a:cs typeface="+mn-cs"/>
              </a:rPr>
              <a:t>any time </a:t>
            </a:r>
            <a:r>
              <a:rPr lang="en-US" sz="2400" dirty="0">
                <a:solidFill>
                  <a:srgbClr val="020202"/>
                </a:solidFill>
                <a:cs typeface="+mn-cs"/>
              </a:rPr>
              <a:t>between midnight and 3:59 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2514601"/>
            <a:ext cx="8229600" cy="3883025"/>
          </a:xfrm>
        </p:spPr>
        <p:txBody>
          <a:bodyPr/>
          <a:lstStyle/>
          <a:p>
            <a:pPr algn="ctr" eaLnBrk="1" hangingPunct="1">
              <a:buFontTx/>
              <a:buNone/>
            </a:pPr>
            <a:r>
              <a:rPr lang="en-US" sz="8800" smtClean="0">
                <a:solidFill>
                  <a:srgbClr val="000000"/>
                </a:solidFill>
              </a:rPr>
              <a:t>MODULE #1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85800" y="228600"/>
            <a:ext cx="8305800" cy="762000"/>
          </a:xfrm>
          <a:noFill/>
        </p:spPr>
        <p:txBody>
          <a:bodyPr/>
          <a:lstStyle/>
          <a:p>
            <a:pPr algn="ctr" eaLnBrk="1" hangingPunct="1"/>
            <a:r>
              <a:rPr lang="en-US" dirty="0" smtClean="0"/>
              <a:t>228.405-Limitations on Duty Hours</a:t>
            </a:r>
          </a:p>
        </p:txBody>
      </p:sp>
      <p:sp>
        <p:nvSpPr>
          <p:cNvPr id="61443" name="Content Placeholder 2"/>
          <p:cNvSpPr>
            <a:spLocks noGrp="1"/>
          </p:cNvSpPr>
          <p:nvPr>
            <p:ph idx="1"/>
          </p:nvPr>
        </p:nvSpPr>
        <p:spPr>
          <a:xfrm>
            <a:off x="685800" y="1219200"/>
            <a:ext cx="8229600" cy="5486400"/>
          </a:xfrm>
        </p:spPr>
        <p:txBody>
          <a:bodyPr/>
          <a:lstStyle/>
          <a:p>
            <a:pPr marL="273050" indent="-273050" eaLnBrk="1" hangingPunct="1">
              <a:spcBef>
                <a:spcPts val="575"/>
              </a:spcBef>
              <a:spcAft>
                <a:spcPts val="1800"/>
              </a:spcAft>
              <a:buFontTx/>
              <a:buNone/>
            </a:pPr>
            <a:r>
              <a:rPr lang="en-US" sz="2400" smtClean="0">
                <a:solidFill>
                  <a:srgbClr val="000000"/>
                </a:solidFill>
              </a:rPr>
              <a:t>8/10 &amp; 12 Hour Requirements-Review</a:t>
            </a:r>
          </a:p>
          <a:p>
            <a:pPr marL="273050" indent="-273050" eaLnBrk="1" hangingPunct="1">
              <a:spcBef>
                <a:spcPts val="575"/>
              </a:spcBef>
              <a:buFontTx/>
              <a:buNone/>
            </a:pPr>
            <a:r>
              <a:rPr lang="en-US" sz="2400" b="1" i="1" u="sng" smtClean="0">
                <a:solidFill>
                  <a:srgbClr val="000000"/>
                </a:solidFill>
              </a:rPr>
              <a:t>Consecutive Day Limitations</a:t>
            </a:r>
          </a:p>
          <a:p>
            <a:pPr marL="547688" lvl="1" eaLnBrk="1" hangingPunct="1">
              <a:spcBef>
                <a:spcPts val="375"/>
              </a:spcBef>
              <a:buFont typeface="Wingdings 2" pitchFamily="18" charset="2"/>
              <a:buChar char=""/>
            </a:pPr>
            <a:r>
              <a:rPr lang="en-US" sz="2400" smtClean="0">
                <a:solidFill>
                  <a:srgbClr val="000000"/>
                </a:solidFill>
              </a:rPr>
              <a:t>Based On a “14 Consecutive Calendar Day Series” </a:t>
            </a:r>
          </a:p>
          <a:p>
            <a:pPr marL="547688" lvl="1" eaLnBrk="1" hangingPunct="1">
              <a:spcBef>
                <a:spcPts val="375"/>
              </a:spcBef>
              <a:buFont typeface="Wingdings 2" pitchFamily="18" charset="2"/>
              <a:buChar char=""/>
            </a:pPr>
            <a:r>
              <a:rPr lang="en-US" sz="2400" smtClean="0">
                <a:solidFill>
                  <a:srgbClr val="000000"/>
                </a:solidFill>
              </a:rPr>
              <a:t>A </a:t>
            </a:r>
            <a:r>
              <a:rPr lang="en-US" sz="2400" i="1" smtClean="0">
                <a:solidFill>
                  <a:srgbClr val="000000"/>
                </a:solidFill>
              </a:rPr>
              <a:t>Train employee</a:t>
            </a:r>
            <a:r>
              <a:rPr lang="en-US" sz="2400" smtClean="0">
                <a:solidFill>
                  <a:srgbClr val="000000"/>
                </a:solidFill>
              </a:rPr>
              <a:t>, after initiating on-duty periods during a series of 14 consecutive calendar days must have at least two consecutive calendar days off duty.</a:t>
            </a:r>
          </a:p>
          <a:p>
            <a:pPr marL="547688" lvl="1" eaLnBrk="1" hangingPunct="1">
              <a:spcBef>
                <a:spcPts val="375"/>
              </a:spcBef>
              <a:buFont typeface="Wingdings 2" pitchFamily="18" charset="2"/>
              <a:buChar char=""/>
            </a:pPr>
            <a:r>
              <a:rPr lang="en-US" sz="2400" smtClean="0">
                <a:solidFill>
                  <a:srgbClr val="000000"/>
                </a:solidFill>
              </a:rPr>
              <a:t>Overriding 14/2 Requirement</a:t>
            </a:r>
          </a:p>
          <a:p>
            <a:pPr marL="547688" lvl="1" eaLnBrk="1" hangingPunct="1">
              <a:spcBef>
                <a:spcPts val="375"/>
              </a:spcBef>
              <a:buFont typeface="Wingdings 2" pitchFamily="18" charset="2"/>
              <a:buChar char=""/>
            </a:pPr>
            <a:r>
              <a:rPr lang="en-US" sz="2400" smtClean="0">
                <a:solidFill>
                  <a:srgbClr val="000000"/>
                </a:solidFill>
              </a:rPr>
              <a:t>2 calendar days off in 14-day series</a:t>
            </a:r>
          </a:p>
          <a:p>
            <a:pPr marL="547688" lvl="1" eaLnBrk="1" hangingPunct="1">
              <a:spcBef>
                <a:spcPts val="375"/>
              </a:spcBef>
              <a:spcAft>
                <a:spcPts val="1800"/>
              </a:spcAft>
              <a:buFont typeface="Wingdings 2" pitchFamily="18" charset="2"/>
              <a:buChar char=""/>
            </a:pPr>
            <a:r>
              <a:rPr lang="en-US" sz="2400" smtClean="0">
                <a:solidFill>
                  <a:srgbClr val="000000"/>
                </a:solidFill>
              </a:rPr>
              <a:t>If not, 2 consecutive calendar days off</a:t>
            </a:r>
          </a:p>
          <a:p>
            <a:pPr marL="273050" indent="-273050" eaLnBrk="1" hangingPunct="1">
              <a:spcBef>
                <a:spcPts val="575"/>
              </a:spcBef>
              <a:spcAft>
                <a:spcPts val="1800"/>
              </a:spcAft>
              <a:buFont typeface="Wingdings 2" pitchFamily="18" charset="2"/>
              <a:buChar char=""/>
            </a:pPr>
            <a:r>
              <a:rPr lang="en-US" sz="2400" smtClean="0">
                <a:solidFill>
                  <a:srgbClr val="000000"/>
                </a:solidFill>
              </a:rPr>
              <a:t>The Series Will Reset After Two Days In The Series of NOT Initiating an On-duty Period.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7013"/>
            <a:ext cx="8045450" cy="762000"/>
          </a:xfrm>
          <a:solidFill>
            <a:srgbClr val="000000"/>
          </a:solidFill>
        </p:spPr>
        <p:txBody>
          <a:bodyPr/>
          <a:lstStyle/>
          <a:p>
            <a:pPr algn="ctr" eaLnBrk="1" hangingPunct="1"/>
            <a:r>
              <a:rPr lang="en-US" dirty="0" smtClean="0"/>
              <a:t>228.405-Limitations on Duty Hours</a:t>
            </a:r>
          </a:p>
        </p:txBody>
      </p:sp>
      <p:sp>
        <p:nvSpPr>
          <p:cNvPr id="62467" name="Content Placeholder 2"/>
          <p:cNvSpPr>
            <a:spLocks noGrp="1"/>
          </p:cNvSpPr>
          <p:nvPr>
            <p:ph idx="1"/>
          </p:nvPr>
        </p:nvSpPr>
        <p:spPr/>
        <p:txBody>
          <a:bodyPr/>
          <a:lstStyle/>
          <a:p>
            <a:pPr eaLnBrk="1" hangingPunct="1">
              <a:spcAft>
                <a:spcPts val="1800"/>
              </a:spcAft>
            </a:pPr>
            <a:r>
              <a:rPr lang="en-US" sz="2800" smtClean="0">
                <a:solidFill>
                  <a:srgbClr val="000000"/>
                </a:solidFill>
              </a:rPr>
              <a:t>A New Series Starts When The Employee Next Initiates An On Duty Period</a:t>
            </a:r>
          </a:p>
          <a:p>
            <a:pPr eaLnBrk="1" hangingPunct="1"/>
            <a:r>
              <a:rPr lang="en-US" sz="2800" smtClean="0">
                <a:solidFill>
                  <a:srgbClr val="000000"/>
                </a:solidFill>
              </a:rPr>
              <a:t>6 Consecutive Days With At Least One Type 2 = 24 Hours Off Duty</a:t>
            </a:r>
          </a:p>
          <a:p>
            <a:pPr lvl="1" eaLnBrk="1" hangingPunct="1"/>
            <a:r>
              <a:rPr lang="en-US" smtClean="0">
                <a:solidFill>
                  <a:srgbClr val="000000"/>
                </a:solidFill>
              </a:rPr>
              <a:t>A Type 2 anywhere in the 6-consecutive day sequence triggers a 24-hour off-duty requirement.</a:t>
            </a:r>
          </a:p>
          <a:p>
            <a:pPr lvl="1" eaLnBrk="1" hangingPunct="1"/>
            <a:r>
              <a:rPr lang="en-US" smtClean="0">
                <a:solidFill>
                  <a:srgbClr val="000000"/>
                </a:solidFill>
              </a:rPr>
              <a:t>Does not happen with less than 6 consecutive days.</a:t>
            </a:r>
          </a:p>
          <a:p>
            <a:pPr lvl="1" eaLnBrk="1" hangingPunct="1"/>
            <a:r>
              <a:rPr lang="en-US" smtClean="0">
                <a:solidFill>
                  <a:srgbClr val="000000"/>
                </a:solidFill>
              </a:rPr>
              <a:t>A 24-hour off period restarts the 6-day clock.</a:t>
            </a:r>
          </a:p>
          <a:p>
            <a:pPr eaLnBrk="1" hangingPunct="1">
              <a:buFontTx/>
              <a:buNone/>
            </a:pPr>
            <a:endParaRPr lang="en-US" smtClean="0">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1"/>
          <p:cNvSpPr>
            <a:spLocks noGrp="1" noChangeArrowheads="1"/>
          </p:cNvSpPr>
          <p:nvPr>
            <p:ph type="title"/>
          </p:nvPr>
        </p:nvSpPr>
        <p:spPr>
          <a:xfrm>
            <a:off x="2514600" y="227014"/>
            <a:ext cx="6400800" cy="763587"/>
          </a:xfrm>
        </p:spPr>
        <p:txBody>
          <a:bodyPr/>
          <a:lstStyle/>
          <a:p>
            <a:pPr eaLnBrk="1" hangingPunct="1"/>
            <a:r>
              <a:rPr lang="en-US" b="1" smtClean="0"/>
              <a:t>Key Phrases:</a:t>
            </a:r>
            <a:endParaRPr lang="en-US" smtClean="0"/>
          </a:p>
        </p:txBody>
      </p:sp>
      <p:sp>
        <p:nvSpPr>
          <p:cNvPr id="5" name="Content Placeholder 4"/>
          <p:cNvSpPr>
            <a:spLocks noGrp="1"/>
          </p:cNvSpPr>
          <p:nvPr>
            <p:ph idx="1"/>
          </p:nvPr>
        </p:nvSpPr>
        <p:spPr>
          <a:xfrm>
            <a:off x="228600" y="914401"/>
            <a:ext cx="8686800" cy="5638800"/>
          </a:xfrm>
        </p:spPr>
        <p:txBody>
          <a:bodyPr/>
          <a:lstStyle/>
          <a:p>
            <a:pPr marL="274320" indent="-274320" eaLnBrk="1" fontAlgn="auto" hangingPunct="1">
              <a:spcBef>
                <a:spcPts val="580"/>
              </a:spcBef>
              <a:spcAft>
                <a:spcPts val="0"/>
              </a:spcAft>
              <a:buFontTx/>
              <a:buNone/>
              <a:defRPr/>
            </a:pPr>
            <a:endParaRPr lang="en-US" sz="2400" dirty="0" smtClean="0">
              <a:solidFill>
                <a:srgbClr val="000000"/>
              </a:solidFill>
            </a:endParaRPr>
          </a:p>
          <a:p>
            <a:pPr marL="548640" lvl="1" eaLnBrk="1" fontAlgn="auto" hangingPunct="1">
              <a:spcBef>
                <a:spcPts val="370"/>
              </a:spcBef>
              <a:spcAft>
                <a:spcPts val="0"/>
              </a:spcAft>
              <a:buFontTx/>
              <a:buNone/>
              <a:defRPr/>
            </a:pPr>
            <a:r>
              <a:rPr lang="en-US" sz="2400" b="1" i="1" dirty="0" smtClean="0">
                <a:solidFill>
                  <a:srgbClr val="000000"/>
                </a:solidFill>
              </a:rPr>
              <a:t>“14 consecutive calendar day series”</a:t>
            </a:r>
          </a:p>
          <a:p>
            <a:pPr marL="548640" lvl="1" eaLnBrk="1" fontAlgn="auto" hangingPunct="1">
              <a:spcBef>
                <a:spcPts val="370"/>
              </a:spcBef>
              <a:spcAft>
                <a:spcPts val="0"/>
              </a:spcAft>
              <a:buFont typeface="Courier New" pitchFamily="49" charset="0"/>
              <a:buChar char="o"/>
              <a:defRPr/>
            </a:pPr>
            <a:r>
              <a:rPr lang="en-US" sz="2400" i="1" dirty="0" smtClean="0">
                <a:solidFill>
                  <a:srgbClr val="000000"/>
                </a:solidFill>
              </a:rPr>
              <a:t>The “Series”</a:t>
            </a:r>
          </a:p>
          <a:p>
            <a:pPr marL="548640" lvl="1" eaLnBrk="1" fontAlgn="auto" hangingPunct="1">
              <a:spcBef>
                <a:spcPts val="370"/>
              </a:spcBef>
              <a:spcAft>
                <a:spcPts val="0"/>
              </a:spcAft>
              <a:buFont typeface="Courier New" pitchFamily="49" charset="0"/>
              <a:buChar char="o"/>
              <a:defRPr/>
            </a:pPr>
            <a:r>
              <a:rPr lang="en-US" sz="2400" i="1" dirty="0" smtClean="0">
                <a:solidFill>
                  <a:srgbClr val="000000"/>
                </a:solidFill>
              </a:rPr>
              <a:t>Can be less, cannot be more</a:t>
            </a:r>
            <a:endParaRPr lang="en-US" dirty="0" smtClean="0">
              <a:solidFill>
                <a:srgbClr val="000000"/>
              </a:solidFill>
            </a:endParaRPr>
          </a:p>
          <a:p>
            <a:pPr marL="548640" lvl="1" eaLnBrk="1" fontAlgn="auto" hangingPunct="1">
              <a:spcBef>
                <a:spcPts val="370"/>
              </a:spcBef>
              <a:spcAft>
                <a:spcPts val="0"/>
              </a:spcAft>
              <a:buFontTx/>
              <a:buNone/>
              <a:defRPr/>
            </a:pPr>
            <a:r>
              <a:rPr lang="en-US" sz="2400" b="1" i="1" dirty="0" smtClean="0">
                <a:solidFill>
                  <a:srgbClr val="000000"/>
                </a:solidFill>
              </a:rPr>
              <a:t>On-Duty Period</a:t>
            </a:r>
          </a:p>
          <a:p>
            <a:pPr marL="548640" lvl="1" eaLnBrk="1" fontAlgn="auto" hangingPunct="1">
              <a:spcBef>
                <a:spcPts val="370"/>
              </a:spcBef>
              <a:spcAft>
                <a:spcPts val="0"/>
              </a:spcAft>
              <a:buFont typeface="Courier New" pitchFamily="49" charset="0"/>
              <a:buChar char="o"/>
              <a:defRPr/>
            </a:pPr>
            <a:r>
              <a:rPr lang="en-US" sz="2400" i="1" dirty="0" smtClean="0">
                <a:solidFill>
                  <a:srgbClr val="000000"/>
                </a:solidFill>
              </a:rPr>
              <a:t>Engaged in or connected with the movement of trains (covered service)</a:t>
            </a:r>
          </a:p>
          <a:p>
            <a:pPr marL="548640" lvl="1" eaLnBrk="1" fontAlgn="auto" hangingPunct="1">
              <a:spcBef>
                <a:spcPts val="370"/>
              </a:spcBef>
              <a:spcAft>
                <a:spcPts val="0"/>
              </a:spcAft>
              <a:buFont typeface="Courier New" pitchFamily="49" charset="0"/>
              <a:buChar char="o"/>
              <a:defRPr/>
            </a:pPr>
            <a:r>
              <a:rPr lang="en-US" sz="2400" i="1" dirty="0" smtClean="0">
                <a:solidFill>
                  <a:srgbClr val="000000"/>
                </a:solidFill>
              </a:rPr>
              <a:t>Not just getting paid (New equipment training, Rules class)</a:t>
            </a:r>
            <a:r>
              <a:rPr lang="en-US" dirty="0" smtClean="0">
                <a:solidFill>
                  <a:srgbClr val="000000"/>
                </a:solidFill>
              </a:rPr>
              <a:t> </a:t>
            </a:r>
          </a:p>
          <a:p>
            <a:pPr marL="548640" lvl="1" eaLnBrk="1" fontAlgn="auto" hangingPunct="1">
              <a:spcBef>
                <a:spcPts val="370"/>
              </a:spcBef>
              <a:spcAft>
                <a:spcPts val="0"/>
              </a:spcAft>
              <a:buFontTx/>
              <a:buNone/>
              <a:defRPr/>
            </a:pPr>
            <a:r>
              <a:rPr lang="en-US" sz="2400" b="1" i="1" dirty="0" smtClean="0">
                <a:solidFill>
                  <a:srgbClr val="000000"/>
                </a:solidFill>
              </a:rPr>
              <a:t>Initiate An On-duty Period (Sign-up Time)</a:t>
            </a:r>
          </a:p>
          <a:p>
            <a:pPr marL="548640" lvl="1" eaLnBrk="1" fontAlgn="auto" hangingPunct="1">
              <a:spcBef>
                <a:spcPts val="370"/>
              </a:spcBef>
              <a:spcAft>
                <a:spcPts val="0"/>
              </a:spcAft>
              <a:buFont typeface="Courier New" pitchFamily="49" charset="0"/>
              <a:buChar char="o"/>
              <a:defRPr/>
            </a:pPr>
            <a:r>
              <a:rPr lang="en-US" sz="2400" i="1" dirty="0" smtClean="0">
                <a:solidFill>
                  <a:srgbClr val="000000"/>
                </a:solidFill>
              </a:rPr>
              <a:t>Must start a tour of duty on that day, not just work during that day.</a:t>
            </a:r>
            <a:endParaRPr lang="en-US" dirty="0" smtClean="0">
              <a:solidFill>
                <a:srgbClr val="000000"/>
              </a:solidFill>
            </a:endParaRPr>
          </a:p>
          <a:p>
            <a:pPr marL="548640" lvl="1" eaLnBrk="1" fontAlgn="auto" hangingPunct="1">
              <a:spcBef>
                <a:spcPts val="370"/>
              </a:spcBef>
              <a:spcAft>
                <a:spcPts val="0"/>
              </a:spcAft>
              <a:buFontTx/>
              <a:buNone/>
              <a:defRPr/>
            </a:pPr>
            <a:r>
              <a:rPr lang="en-US" sz="2400" b="1" i="1" dirty="0" smtClean="0">
                <a:solidFill>
                  <a:srgbClr val="000000"/>
                </a:solidFill>
              </a:rPr>
              <a:t>24 Consecutive Hours</a:t>
            </a:r>
          </a:p>
          <a:p>
            <a:pPr marL="548640" lvl="1" eaLnBrk="1" fontAlgn="auto" hangingPunct="1">
              <a:spcBef>
                <a:spcPts val="370"/>
              </a:spcBef>
              <a:spcAft>
                <a:spcPts val="0"/>
              </a:spcAft>
              <a:buFont typeface="Courier New" pitchFamily="49" charset="0"/>
              <a:buChar char="o"/>
              <a:defRPr/>
            </a:pPr>
            <a:r>
              <a:rPr lang="en-US" sz="2400" i="1" dirty="0" smtClean="0">
                <a:solidFill>
                  <a:srgbClr val="000000"/>
                </a:solidFill>
              </a:rPr>
              <a:t>From the end of the on-duty period to the beginning of the next.</a:t>
            </a:r>
          </a:p>
          <a:p>
            <a:pPr marL="514350" indent="-514350" eaLnBrk="1" hangingPunct="1">
              <a:buFontTx/>
              <a:buNone/>
              <a:defRPr/>
            </a:pPr>
            <a:endParaRPr lang="en-US" sz="2800" i="1" dirty="0" smtClean="0">
              <a:solidFill>
                <a:srgbClr val="00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990600" y="227013"/>
            <a:ext cx="7740650" cy="762000"/>
          </a:xfrm>
        </p:spPr>
        <p:txBody>
          <a:bodyPr/>
          <a:lstStyle/>
          <a:p>
            <a:pPr eaLnBrk="1" hangingPunct="1"/>
            <a:r>
              <a:rPr lang="en-US" smtClean="0"/>
              <a:t>         Initiating an On-Duty period</a:t>
            </a:r>
          </a:p>
        </p:txBody>
      </p:sp>
      <p:sp>
        <p:nvSpPr>
          <p:cNvPr id="64515" name="Content Placeholder 2"/>
          <p:cNvSpPr>
            <a:spLocks noGrp="1"/>
          </p:cNvSpPr>
          <p:nvPr>
            <p:ph idx="1"/>
          </p:nvPr>
        </p:nvSpPr>
        <p:spPr>
          <a:xfrm>
            <a:off x="381000" y="1143000"/>
            <a:ext cx="8534400" cy="5181600"/>
          </a:xfrm>
        </p:spPr>
        <p:txBody>
          <a:bodyPr/>
          <a:lstStyle/>
          <a:p>
            <a:pPr eaLnBrk="1" hangingPunct="1">
              <a:spcBef>
                <a:spcPct val="0"/>
              </a:spcBef>
            </a:pPr>
            <a:r>
              <a:rPr lang="en-US" sz="2800" smtClean="0">
                <a:solidFill>
                  <a:srgbClr val="020202"/>
                </a:solidFill>
              </a:rPr>
              <a:t>Duty must involve covered service.</a:t>
            </a:r>
            <a:endParaRPr lang="en-US" sz="1800" smtClean="0">
              <a:solidFill>
                <a:srgbClr val="020202"/>
              </a:solidFill>
            </a:endParaRPr>
          </a:p>
          <a:p>
            <a:pPr eaLnBrk="1" hangingPunct="1">
              <a:spcBef>
                <a:spcPct val="0"/>
              </a:spcBef>
            </a:pPr>
            <a:r>
              <a:rPr lang="en-US" sz="2800" b="1" i="1" smtClean="0">
                <a:solidFill>
                  <a:srgbClr val="000000"/>
                </a:solidFill>
              </a:rPr>
              <a:t>Rules class &amp; Deadhead back is not included.</a:t>
            </a:r>
          </a:p>
          <a:p>
            <a:pPr lvl="1" eaLnBrk="1" hangingPunct="1">
              <a:spcBef>
                <a:spcPct val="0"/>
              </a:spcBef>
            </a:pPr>
            <a:r>
              <a:rPr lang="en-US" smtClean="0">
                <a:solidFill>
                  <a:srgbClr val="020202"/>
                </a:solidFill>
              </a:rPr>
              <a:t>Classes</a:t>
            </a:r>
          </a:p>
          <a:p>
            <a:pPr lvl="2" eaLnBrk="1" hangingPunct="1">
              <a:spcBef>
                <a:spcPct val="0"/>
              </a:spcBef>
            </a:pPr>
            <a:r>
              <a:rPr lang="en-US" smtClean="0">
                <a:solidFill>
                  <a:srgbClr val="020202"/>
                </a:solidFill>
              </a:rPr>
              <a:t>Sitting in class-NO</a:t>
            </a:r>
          </a:p>
          <a:p>
            <a:pPr lvl="2" eaLnBrk="1" hangingPunct="1">
              <a:spcBef>
                <a:spcPct val="0"/>
              </a:spcBef>
            </a:pPr>
            <a:r>
              <a:rPr lang="en-US" smtClean="0">
                <a:solidFill>
                  <a:srgbClr val="020202"/>
                </a:solidFill>
              </a:rPr>
              <a:t>Walk around yard and equipment-NO</a:t>
            </a:r>
          </a:p>
          <a:p>
            <a:pPr lvl="2" eaLnBrk="1" hangingPunct="1">
              <a:spcBef>
                <a:spcPct val="0"/>
              </a:spcBef>
            </a:pPr>
            <a:r>
              <a:rPr lang="en-US" smtClean="0">
                <a:solidFill>
                  <a:srgbClr val="020202"/>
                </a:solidFill>
              </a:rPr>
              <a:t>Moving equipment-YES</a:t>
            </a:r>
          </a:p>
          <a:p>
            <a:pPr eaLnBrk="1" hangingPunct="1"/>
            <a:r>
              <a:rPr lang="en-US" sz="2400" smtClean="0">
                <a:solidFill>
                  <a:srgbClr val="020202"/>
                </a:solidFill>
              </a:rPr>
              <a:t>Commingled service kicks in when non-covered service precedes or follows the covered service by less than a statutory rest period of 8 or 10 hours.</a:t>
            </a:r>
          </a:p>
          <a:p>
            <a:pPr eaLnBrk="1" hangingPunct="1"/>
            <a:r>
              <a:rPr lang="en-US" sz="2400" smtClean="0">
                <a:solidFill>
                  <a:srgbClr val="020202"/>
                </a:solidFill>
              </a:rPr>
              <a:t>For example: If you go to class for 8 hours and are then assigned a 4 hour protect job, the entire 12 hours would be covered service.  But if you sit in class for 8 hours and then have at least 8 hours off, the classroom time is not covered service.</a:t>
            </a:r>
          </a:p>
          <a:p>
            <a:pPr lvl="2" eaLnBrk="1" hangingPunct="1">
              <a:spcBef>
                <a:spcPct val="0"/>
              </a:spcBef>
            </a:pPr>
            <a:endParaRPr lang="en-US" smtClean="0">
              <a:solidFill>
                <a:srgbClr val="020202"/>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650" y="152401"/>
            <a:ext cx="6324600" cy="836613"/>
          </a:xfrm>
        </p:spPr>
        <p:txBody>
          <a:bodyPr/>
          <a:lstStyle/>
          <a:p>
            <a:r>
              <a:rPr lang="en-US" sz="6000" dirty="0" smtClean="0"/>
              <a:t>Ask yourself……</a:t>
            </a:r>
            <a:endParaRPr lang="en-US" sz="6000" dirty="0"/>
          </a:p>
        </p:txBody>
      </p:sp>
      <p:sp>
        <p:nvSpPr>
          <p:cNvPr id="3" name="Content Placeholder 2"/>
          <p:cNvSpPr>
            <a:spLocks noGrp="1"/>
          </p:cNvSpPr>
          <p:nvPr>
            <p:ph idx="1"/>
          </p:nvPr>
        </p:nvSpPr>
        <p:spPr>
          <a:xfrm>
            <a:off x="457200" y="2209801"/>
            <a:ext cx="8229600" cy="4187825"/>
          </a:xfrm>
        </p:spPr>
        <p:txBody>
          <a:bodyPr/>
          <a:lstStyle/>
          <a:p>
            <a:pPr algn="ctr">
              <a:buNone/>
            </a:pPr>
            <a:r>
              <a:rPr lang="en-US" sz="6600" dirty="0" smtClean="0">
                <a:solidFill>
                  <a:srgbClr val="000000"/>
                </a:solidFill>
              </a:rPr>
              <a:t>Did you </a:t>
            </a:r>
            <a:r>
              <a:rPr lang="en-US" sz="6600" u="sng" dirty="0" smtClean="0">
                <a:solidFill>
                  <a:srgbClr val="000000"/>
                </a:solidFill>
              </a:rPr>
              <a:t>Initiate</a:t>
            </a:r>
            <a:r>
              <a:rPr lang="en-US" sz="6600" dirty="0" smtClean="0">
                <a:solidFill>
                  <a:srgbClr val="000000"/>
                </a:solidFill>
              </a:rPr>
              <a:t> an On-Duty Period on that calendar day?</a:t>
            </a:r>
            <a:endParaRPr lang="en-US" sz="6600" dirty="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62000" y="227013"/>
            <a:ext cx="8382000" cy="762000"/>
          </a:xfrm>
        </p:spPr>
        <p:txBody>
          <a:bodyPr/>
          <a:lstStyle/>
          <a:p>
            <a:pPr algn="ctr" eaLnBrk="1" hangingPunct="1"/>
            <a:r>
              <a:rPr lang="en-US" sz="4400" dirty="0" smtClean="0"/>
              <a:t>      Hours of service calculations</a:t>
            </a:r>
          </a:p>
        </p:txBody>
      </p:sp>
      <p:sp>
        <p:nvSpPr>
          <p:cNvPr id="65539" name="Content Placeholder 2"/>
          <p:cNvSpPr>
            <a:spLocks noGrp="1"/>
          </p:cNvSpPr>
          <p:nvPr>
            <p:ph idx="1"/>
          </p:nvPr>
        </p:nvSpPr>
        <p:spPr>
          <a:xfrm>
            <a:off x="457200" y="1752601"/>
            <a:ext cx="8229600" cy="4645025"/>
          </a:xfrm>
        </p:spPr>
        <p:txBody>
          <a:bodyPr/>
          <a:lstStyle/>
          <a:p>
            <a:pPr eaLnBrk="1" hangingPunct="1"/>
            <a:r>
              <a:rPr lang="en-US" smtClean="0">
                <a:solidFill>
                  <a:srgbClr val="020202"/>
                </a:solidFill>
              </a:rPr>
              <a:t>1</a:t>
            </a:r>
            <a:r>
              <a:rPr lang="en-US" baseline="30000" smtClean="0">
                <a:solidFill>
                  <a:srgbClr val="020202"/>
                </a:solidFill>
              </a:rPr>
              <a:t>st</a:t>
            </a:r>
            <a:r>
              <a:rPr lang="en-US" smtClean="0">
                <a:solidFill>
                  <a:srgbClr val="020202"/>
                </a:solidFill>
              </a:rPr>
              <a:t> series starts 1</a:t>
            </a:r>
            <a:r>
              <a:rPr lang="en-US" baseline="30000" smtClean="0">
                <a:solidFill>
                  <a:srgbClr val="020202"/>
                </a:solidFill>
              </a:rPr>
              <a:t>st</a:t>
            </a:r>
            <a:r>
              <a:rPr lang="en-US" smtClean="0">
                <a:solidFill>
                  <a:srgbClr val="020202"/>
                </a:solidFill>
              </a:rPr>
              <a:t> work day.</a:t>
            </a:r>
          </a:p>
          <a:p>
            <a:pPr eaLnBrk="1" hangingPunct="1"/>
            <a:r>
              <a:rPr lang="en-US" smtClean="0">
                <a:solidFill>
                  <a:srgbClr val="020202"/>
                </a:solidFill>
              </a:rPr>
              <a:t>Ends on 2</a:t>
            </a:r>
            <a:r>
              <a:rPr lang="en-US" baseline="30000" smtClean="0">
                <a:solidFill>
                  <a:srgbClr val="020202"/>
                </a:solidFill>
              </a:rPr>
              <a:t>nd</a:t>
            </a:r>
            <a:r>
              <a:rPr lang="en-US" smtClean="0">
                <a:solidFill>
                  <a:srgbClr val="020202"/>
                </a:solidFill>
              </a:rPr>
              <a:t> Calendar day off in the series.</a:t>
            </a:r>
          </a:p>
          <a:p>
            <a:pPr eaLnBrk="1" hangingPunct="1"/>
            <a:r>
              <a:rPr lang="en-US" smtClean="0">
                <a:solidFill>
                  <a:srgbClr val="020202"/>
                </a:solidFill>
              </a:rPr>
              <a:t>Next series starts on next </a:t>
            </a:r>
            <a:r>
              <a:rPr lang="en-US" b="1" u="sng" smtClean="0">
                <a:solidFill>
                  <a:srgbClr val="020202"/>
                </a:solidFill>
              </a:rPr>
              <a:t>work</a:t>
            </a:r>
            <a:r>
              <a:rPr lang="en-US" smtClean="0">
                <a:solidFill>
                  <a:srgbClr val="020202"/>
                </a:solidFill>
              </a:rPr>
              <a:t> day.</a:t>
            </a:r>
          </a:p>
          <a:p>
            <a:pPr eaLnBrk="1" hangingPunct="1"/>
            <a:r>
              <a:rPr lang="en-US" smtClean="0">
                <a:solidFill>
                  <a:srgbClr val="020202"/>
                </a:solidFill>
              </a:rPr>
              <a:t>Type 1=14/2</a:t>
            </a:r>
          </a:p>
          <a:p>
            <a:pPr eaLnBrk="1" hangingPunct="1"/>
            <a:r>
              <a:rPr lang="en-US" smtClean="0">
                <a:solidFill>
                  <a:srgbClr val="020202"/>
                </a:solidFill>
              </a:rPr>
              <a:t>Type 2=14/2 plus “if 6 then 24”</a:t>
            </a:r>
          </a:p>
          <a:p>
            <a:pPr eaLnBrk="1" hangingPunct="1"/>
            <a:r>
              <a:rPr lang="en-US" smtClean="0">
                <a:solidFill>
                  <a:srgbClr val="020202"/>
                </a:solidFill>
              </a:rPr>
              <a:t>12 AM-3:59AM= Always a Type 2 assignment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27013"/>
            <a:ext cx="8686800" cy="762000"/>
          </a:xfrm>
        </p:spPr>
        <p:txBody>
          <a:bodyPr/>
          <a:lstStyle/>
          <a:p>
            <a:pPr algn="ctr" eaLnBrk="1" hangingPunct="1"/>
            <a:r>
              <a:rPr lang="en-US" sz="4400" dirty="0" smtClean="0"/>
              <a:t>        Hours of service calculations</a:t>
            </a:r>
          </a:p>
        </p:txBody>
      </p:sp>
      <p:sp>
        <p:nvSpPr>
          <p:cNvPr id="66563" name="Content Placeholder 2"/>
          <p:cNvSpPr>
            <a:spLocks noGrp="1"/>
          </p:cNvSpPr>
          <p:nvPr>
            <p:ph idx="1"/>
          </p:nvPr>
        </p:nvSpPr>
        <p:spPr>
          <a:xfrm>
            <a:off x="381000" y="1524001"/>
            <a:ext cx="8229600" cy="4648200"/>
          </a:xfrm>
        </p:spPr>
        <p:txBody>
          <a:bodyPr/>
          <a:lstStyle/>
          <a:p>
            <a:pPr eaLnBrk="1" hangingPunct="1"/>
            <a:r>
              <a:rPr lang="en-US" smtClean="0">
                <a:solidFill>
                  <a:srgbClr val="020202"/>
                </a:solidFill>
              </a:rPr>
              <a:t>14-day series </a:t>
            </a:r>
            <a:r>
              <a:rPr lang="en-US" u="sng" smtClean="0">
                <a:solidFill>
                  <a:srgbClr val="020202"/>
                </a:solidFill>
              </a:rPr>
              <a:t>ALWAYS</a:t>
            </a:r>
            <a:r>
              <a:rPr lang="en-US" smtClean="0">
                <a:solidFill>
                  <a:srgbClr val="020202"/>
                </a:solidFill>
              </a:rPr>
              <a:t> starts on a work day.</a:t>
            </a:r>
          </a:p>
          <a:p>
            <a:pPr eaLnBrk="1" hangingPunct="1">
              <a:buFontTx/>
              <a:buNone/>
            </a:pPr>
            <a:endParaRPr lang="en-US" sz="1400" smtClean="0">
              <a:solidFill>
                <a:srgbClr val="020202"/>
              </a:solidFill>
            </a:endParaRPr>
          </a:p>
          <a:p>
            <a:pPr eaLnBrk="1" hangingPunct="1"/>
            <a:r>
              <a:rPr lang="en-US" smtClean="0">
                <a:solidFill>
                  <a:srgbClr val="020202"/>
                </a:solidFill>
              </a:rPr>
              <a:t>Calendar days, not work assignments</a:t>
            </a:r>
          </a:p>
          <a:p>
            <a:pPr lvl="1" eaLnBrk="1" hangingPunct="1"/>
            <a:r>
              <a:rPr lang="en-US" smtClean="0">
                <a:solidFill>
                  <a:srgbClr val="020202"/>
                </a:solidFill>
              </a:rPr>
              <a:t>2 starts in 1 day=1 Calendar day worked</a:t>
            </a:r>
          </a:p>
          <a:p>
            <a:pPr lvl="1" eaLnBrk="1" hangingPunct="1">
              <a:buFontTx/>
              <a:buNone/>
            </a:pPr>
            <a:endParaRPr lang="en-US" sz="1400" smtClean="0">
              <a:solidFill>
                <a:srgbClr val="020202"/>
              </a:solidFill>
            </a:endParaRPr>
          </a:p>
          <a:p>
            <a:pPr eaLnBrk="1" hangingPunct="1"/>
            <a:r>
              <a:rPr lang="en-US" smtClean="0">
                <a:solidFill>
                  <a:srgbClr val="020202"/>
                </a:solidFill>
              </a:rPr>
              <a:t>Requires 2 Calendar days off in the series</a:t>
            </a:r>
          </a:p>
          <a:p>
            <a:pPr lvl="1" eaLnBrk="1" hangingPunct="1"/>
            <a:r>
              <a:rPr lang="en-US" smtClean="0">
                <a:solidFill>
                  <a:srgbClr val="020202"/>
                </a:solidFill>
              </a:rPr>
              <a:t>If not, must have 2 consecutive calendar days off</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1"/>
          <p:cNvSpPr>
            <a:spLocks noGrp="1" noChangeArrowheads="1"/>
          </p:cNvSpPr>
          <p:nvPr>
            <p:ph type="title"/>
          </p:nvPr>
        </p:nvSpPr>
        <p:spPr>
          <a:xfrm>
            <a:off x="1143000" y="227014"/>
            <a:ext cx="8001000" cy="763587"/>
          </a:xfrm>
        </p:spPr>
        <p:txBody>
          <a:bodyPr/>
          <a:lstStyle/>
          <a:p>
            <a:pPr eaLnBrk="1" hangingPunct="1"/>
            <a:r>
              <a:rPr lang="en-US" b="1" dirty="0" smtClean="0"/>
              <a:t>    Hours of Service calculations</a:t>
            </a:r>
            <a:endParaRPr lang="en-US" dirty="0" smtClean="0"/>
          </a:p>
        </p:txBody>
      </p:sp>
      <p:sp>
        <p:nvSpPr>
          <p:cNvPr id="5" name="Content Placeholder 4"/>
          <p:cNvSpPr>
            <a:spLocks noGrp="1"/>
          </p:cNvSpPr>
          <p:nvPr>
            <p:ph idx="1"/>
          </p:nvPr>
        </p:nvSpPr>
        <p:spPr>
          <a:xfrm>
            <a:off x="228600" y="1143000"/>
            <a:ext cx="8686800" cy="5410200"/>
          </a:xfrm>
        </p:spPr>
        <p:txBody>
          <a:bodyPr/>
          <a:lstStyle/>
          <a:p>
            <a:pPr eaLnBrk="1" hangingPunct="1">
              <a:buFontTx/>
              <a:buNone/>
              <a:defRPr/>
            </a:pPr>
            <a:r>
              <a:rPr lang="en-US" dirty="0" smtClean="0">
                <a:solidFill>
                  <a:srgbClr val="000000"/>
                </a:solidFill>
              </a:rPr>
              <a:t>	</a:t>
            </a:r>
            <a:r>
              <a:rPr lang="en-US" sz="3600" i="1" dirty="0" smtClean="0">
                <a:solidFill>
                  <a:srgbClr val="000000"/>
                </a:solidFill>
              </a:rPr>
              <a:t>Based on an “14 consecutive calendar days” with on-duty initiations in a14 day series”</a:t>
            </a:r>
          </a:p>
          <a:p>
            <a:pPr eaLnBrk="1" hangingPunct="1">
              <a:buFontTx/>
              <a:buNone/>
              <a:defRPr/>
            </a:pPr>
            <a:endParaRPr lang="en-US" sz="1100" i="1" dirty="0" smtClean="0">
              <a:solidFill>
                <a:srgbClr val="000000"/>
              </a:solidFill>
            </a:endParaRPr>
          </a:p>
          <a:p>
            <a:pPr marL="514350" indent="-514350" eaLnBrk="1" hangingPunct="1">
              <a:defRPr/>
            </a:pPr>
            <a:r>
              <a:rPr lang="en-US" i="1" dirty="0" smtClean="0">
                <a:solidFill>
                  <a:srgbClr val="000000"/>
                </a:solidFill>
              </a:rPr>
              <a:t>2 calendar days off in a 14-day series-</a:t>
            </a:r>
            <a:r>
              <a:rPr lang="en-US" b="1" i="1" u="sng" dirty="0" smtClean="0">
                <a:solidFill>
                  <a:srgbClr val="000000"/>
                </a:solidFill>
              </a:rPr>
              <a:t>If not </a:t>
            </a:r>
            <a:r>
              <a:rPr lang="en-US" i="1" dirty="0" smtClean="0">
                <a:solidFill>
                  <a:srgbClr val="000000"/>
                </a:solidFill>
              </a:rPr>
              <a:t>you must have 2 consecutive calendar days off.</a:t>
            </a:r>
          </a:p>
          <a:p>
            <a:pPr marL="514350" indent="-514350" eaLnBrk="1" hangingPunct="1">
              <a:defRPr/>
            </a:pPr>
            <a:r>
              <a:rPr lang="en-US" i="1" dirty="0" smtClean="0">
                <a:solidFill>
                  <a:srgbClr val="000000"/>
                </a:solidFill>
              </a:rPr>
              <a:t>The series will reset after two days in the series of </a:t>
            </a:r>
            <a:r>
              <a:rPr lang="en-US" b="1" i="1" dirty="0" smtClean="0">
                <a:solidFill>
                  <a:srgbClr val="000000"/>
                </a:solidFill>
              </a:rPr>
              <a:t>NOT</a:t>
            </a:r>
            <a:r>
              <a:rPr lang="en-US" i="1" dirty="0" smtClean="0">
                <a:solidFill>
                  <a:srgbClr val="000000"/>
                </a:solidFill>
              </a:rPr>
              <a:t> initiating an on-duty period.	</a:t>
            </a:r>
          </a:p>
          <a:p>
            <a:pPr eaLnBrk="1" hangingPunct="1">
              <a:buFontTx/>
              <a:buNone/>
              <a:defRPr/>
            </a:pPr>
            <a:r>
              <a:rPr lang="en-US" dirty="0" smtClean="0">
                <a:solidFill>
                  <a:srgbClr val="000000"/>
                </a:solidFill>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914400" y="227013"/>
            <a:ext cx="8229600" cy="762000"/>
          </a:xfrm>
        </p:spPr>
        <p:txBody>
          <a:bodyPr/>
          <a:lstStyle/>
          <a:p>
            <a:pPr algn="ctr" eaLnBrk="1" hangingPunct="1"/>
            <a:r>
              <a:rPr lang="en-US" sz="4400" dirty="0" smtClean="0"/>
              <a:t>     Hours of service calculations</a:t>
            </a:r>
          </a:p>
        </p:txBody>
      </p:sp>
      <p:sp>
        <p:nvSpPr>
          <p:cNvPr id="68611" name="Content Placeholder 2"/>
          <p:cNvSpPr>
            <a:spLocks noGrp="1"/>
          </p:cNvSpPr>
          <p:nvPr>
            <p:ph idx="1"/>
          </p:nvPr>
        </p:nvSpPr>
        <p:spPr>
          <a:xfrm>
            <a:off x="381000" y="990600"/>
            <a:ext cx="8229600" cy="5867400"/>
          </a:xfrm>
        </p:spPr>
        <p:txBody>
          <a:bodyPr/>
          <a:lstStyle/>
          <a:p>
            <a:pPr eaLnBrk="1" hangingPunct="1"/>
            <a:r>
              <a:rPr lang="en-US" sz="4000" dirty="0" smtClean="0">
                <a:solidFill>
                  <a:srgbClr val="020202"/>
                </a:solidFill>
              </a:rPr>
              <a:t>Regular Assignments</a:t>
            </a:r>
          </a:p>
          <a:p>
            <a:pPr lvl="1" eaLnBrk="1" hangingPunct="1"/>
            <a:r>
              <a:rPr lang="en-US" dirty="0" smtClean="0">
                <a:solidFill>
                  <a:srgbClr val="020202"/>
                </a:solidFill>
              </a:rPr>
              <a:t>4 a.m. - 8 p.m. = Type 1, even if delayed</a:t>
            </a:r>
          </a:p>
          <a:p>
            <a:pPr lvl="1" eaLnBrk="1" hangingPunct="1"/>
            <a:r>
              <a:rPr lang="en-US" dirty="0" smtClean="0">
                <a:solidFill>
                  <a:srgbClr val="020202"/>
                </a:solidFill>
              </a:rPr>
              <a:t>8 p.m. – 11:59pm = Based on analysis</a:t>
            </a:r>
          </a:p>
          <a:p>
            <a:pPr lvl="1" eaLnBrk="1" hangingPunct="1"/>
            <a:r>
              <a:rPr lang="en-US" dirty="0" smtClean="0">
                <a:solidFill>
                  <a:srgbClr val="020202"/>
                </a:solidFill>
              </a:rPr>
              <a:t>12 a.m. – 3:59 a.m.= Type 2</a:t>
            </a:r>
          </a:p>
          <a:p>
            <a:pPr lvl="1" eaLnBrk="1" hangingPunct="1">
              <a:buFontTx/>
              <a:buNone/>
            </a:pPr>
            <a:endParaRPr lang="en-US" sz="1200" dirty="0" smtClean="0">
              <a:solidFill>
                <a:srgbClr val="020202"/>
              </a:solidFill>
            </a:endParaRPr>
          </a:p>
          <a:p>
            <a:pPr eaLnBrk="1" hangingPunct="1"/>
            <a:r>
              <a:rPr lang="en-US" sz="4000" b="1" i="1" dirty="0" smtClean="0">
                <a:solidFill>
                  <a:srgbClr val="020202"/>
                </a:solidFill>
              </a:rPr>
              <a:t>Extra Service </a:t>
            </a:r>
            <a:r>
              <a:rPr lang="en-US" sz="4000" dirty="0" smtClean="0">
                <a:solidFill>
                  <a:srgbClr val="020202"/>
                </a:solidFill>
              </a:rPr>
              <a:t>Assignments: </a:t>
            </a:r>
            <a:r>
              <a:rPr lang="en-US" sz="3600" dirty="0" smtClean="0">
                <a:solidFill>
                  <a:srgbClr val="020202"/>
                </a:solidFill>
              </a:rPr>
              <a:t>Must be based on times:</a:t>
            </a:r>
          </a:p>
          <a:p>
            <a:pPr lvl="1" eaLnBrk="1" hangingPunct="1"/>
            <a:r>
              <a:rPr lang="en-US" dirty="0" smtClean="0">
                <a:solidFill>
                  <a:srgbClr val="020202"/>
                </a:solidFill>
              </a:rPr>
              <a:t>Cannot analyze unscheduled work</a:t>
            </a:r>
          </a:p>
          <a:p>
            <a:pPr lvl="1" eaLnBrk="1" hangingPunct="1"/>
            <a:r>
              <a:rPr lang="en-US" dirty="0" smtClean="0">
                <a:solidFill>
                  <a:srgbClr val="020202"/>
                </a:solidFill>
              </a:rPr>
              <a:t> 4 a.m. - 8 p.m. = Type 1</a:t>
            </a:r>
          </a:p>
          <a:p>
            <a:pPr lvl="1" eaLnBrk="1" hangingPunct="1"/>
            <a:r>
              <a:rPr lang="en-US" dirty="0" smtClean="0">
                <a:solidFill>
                  <a:srgbClr val="020202"/>
                </a:solidFill>
              </a:rPr>
              <a:t> 8:01 p.m. – 3:59 a.m. = Type 2</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7013"/>
            <a:ext cx="6597650" cy="762000"/>
          </a:xfrm>
        </p:spPr>
        <p:txBody>
          <a:bodyPr/>
          <a:lstStyle/>
          <a:p>
            <a:r>
              <a:rPr lang="en-US" sz="4800" dirty="0" smtClean="0"/>
              <a:t>Extra List Employees:</a:t>
            </a:r>
            <a:endParaRPr lang="en-US" sz="4800" dirty="0"/>
          </a:p>
        </p:txBody>
      </p:sp>
      <p:sp>
        <p:nvSpPr>
          <p:cNvPr id="3" name="Content Placeholder 2"/>
          <p:cNvSpPr>
            <a:spLocks noGrp="1"/>
          </p:cNvSpPr>
          <p:nvPr>
            <p:ph idx="1"/>
          </p:nvPr>
        </p:nvSpPr>
        <p:spPr/>
        <p:txBody>
          <a:bodyPr/>
          <a:lstStyle/>
          <a:p>
            <a:r>
              <a:rPr lang="en-US" sz="4000" b="1" i="1" u="sng" dirty="0" smtClean="0">
                <a:solidFill>
                  <a:srgbClr val="020202"/>
                </a:solidFill>
              </a:rPr>
              <a:t>Extra List employees </a:t>
            </a:r>
            <a:r>
              <a:rPr lang="en-US" dirty="0" smtClean="0">
                <a:solidFill>
                  <a:srgbClr val="020202"/>
                </a:solidFill>
              </a:rPr>
              <a:t>covering scheduled assignments will assume the Type as listed on the </a:t>
            </a:r>
            <a:r>
              <a:rPr lang="en-US" dirty="0" err="1" smtClean="0">
                <a:solidFill>
                  <a:srgbClr val="020202"/>
                </a:solidFill>
              </a:rPr>
              <a:t>crewboard</a:t>
            </a:r>
            <a:r>
              <a:rPr lang="en-US" dirty="0" smtClean="0">
                <a:solidFill>
                  <a:srgbClr val="020202"/>
                </a:solidFill>
              </a:rPr>
              <a:t> (run sheet)</a:t>
            </a:r>
          </a:p>
          <a:p>
            <a:r>
              <a:rPr lang="en-US" dirty="0" smtClean="0">
                <a:solidFill>
                  <a:srgbClr val="020202"/>
                </a:solidFill>
              </a:rPr>
              <a:t>If an assignment is listed in the </a:t>
            </a:r>
            <a:r>
              <a:rPr lang="en-US" dirty="0" err="1" smtClean="0">
                <a:solidFill>
                  <a:srgbClr val="020202"/>
                </a:solidFill>
              </a:rPr>
              <a:t>crewboard</a:t>
            </a:r>
            <a:r>
              <a:rPr lang="en-US" dirty="0" smtClean="0">
                <a:solidFill>
                  <a:srgbClr val="020202"/>
                </a:solidFill>
              </a:rPr>
              <a:t> (run sheet) as a Type 2 but that day’s work falls wholly within the Type 1 time frame (4:00 AM-8:00 PM) than it can be considered a   Type 1 assignment.</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3733800" y="227013"/>
            <a:ext cx="2743200" cy="762000"/>
          </a:xfrm>
        </p:spPr>
        <p:txBody>
          <a:bodyPr/>
          <a:lstStyle/>
          <a:p>
            <a:pPr eaLnBrk="1" hangingPunct="1"/>
            <a:r>
              <a:rPr lang="en-US" sz="6000" smtClean="0"/>
              <a:t>Outline</a:t>
            </a:r>
          </a:p>
        </p:txBody>
      </p:sp>
      <p:sp>
        <p:nvSpPr>
          <p:cNvPr id="13320" name="AutoShape 8"/>
          <p:cNvSpPr>
            <a:spLocks noChangeArrowheads="1"/>
          </p:cNvSpPr>
          <p:nvPr/>
        </p:nvSpPr>
        <p:spPr bwMode="gray">
          <a:xfrm>
            <a:off x="762000" y="2667001"/>
            <a:ext cx="7620000" cy="457200"/>
          </a:xfrm>
          <a:prstGeom prst="roundRect">
            <a:avLst>
              <a:gd name="adj" fmla="val 49106"/>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1. Understanding the Hours of Service Regulations</a:t>
            </a:r>
            <a:endParaRPr lang="en-US" sz="2400" dirty="0">
              <a:solidFill>
                <a:schemeClr val="bg1"/>
              </a:solidFill>
              <a:cs typeface="+mn-cs"/>
            </a:endParaRPr>
          </a:p>
        </p:txBody>
      </p:sp>
      <p:sp>
        <p:nvSpPr>
          <p:cNvPr id="7" name="AutoShape 7"/>
          <p:cNvSpPr>
            <a:spLocks noChangeArrowheads="1"/>
          </p:cNvSpPr>
          <p:nvPr/>
        </p:nvSpPr>
        <p:spPr bwMode="gray">
          <a:xfrm>
            <a:off x="1752600" y="3200400"/>
            <a:ext cx="5410200" cy="4572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2. Q&amp;A Review</a:t>
            </a:r>
            <a:r>
              <a:rPr lang="en-US" sz="2400" dirty="0">
                <a:solidFill>
                  <a:schemeClr val="bg1"/>
                </a:solidFill>
                <a:cs typeface="+mn-cs"/>
              </a:rPr>
              <a:t> </a:t>
            </a:r>
          </a:p>
        </p:txBody>
      </p:sp>
      <p:sp>
        <p:nvSpPr>
          <p:cNvPr id="11" name="AutoShape 9"/>
          <p:cNvSpPr>
            <a:spLocks noChangeArrowheads="1"/>
          </p:cNvSpPr>
          <p:nvPr/>
        </p:nvSpPr>
        <p:spPr bwMode="gray">
          <a:xfrm>
            <a:off x="1752600" y="4419601"/>
            <a:ext cx="5410200"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4. Examples-TRO-Q</a:t>
            </a:r>
            <a:endParaRPr lang="en-US" sz="2400" dirty="0">
              <a:solidFill>
                <a:schemeClr val="bg1"/>
              </a:solidFill>
              <a:cs typeface="+mn-cs"/>
            </a:endParaRPr>
          </a:p>
        </p:txBody>
      </p:sp>
      <p:sp>
        <p:nvSpPr>
          <p:cNvPr id="12" name="AutoShape 7"/>
          <p:cNvSpPr>
            <a:spLocks noChangeArrowheads="1"/>
          </p:cNvSpPr>
          <p:nvPr/>
        </p:nvSpPr>
        <p:spPr bwMode="gray">
          <a:xfrm>
            <a:off x="1752600" y="1676400"/>
            <a:ext cx="5410200" cy="6096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defRPr/>
            </a:pPr>
            <a:r>
              <a:rPr lang="en-US" sz="3600" b="1" dirty="0">
                <a:solidFill>
                  <a:schemeClr val="bg1"/>
                </a:solidFill>
                <a:cs typeface="+mn-cs"/>
              </a:rPr>
              <a:t>MODULE #1</a:t>
            </a:r>
            <a:endParaRPr lang="en-US" sz="3600" dirty="0">
              <a:solidFill>
                <a:schemeClr val="bg1"/>
              </a:solidFill>
              <a:cs typeface="+mn-cs"/>
            </a:endParaRPr>
          </a:p>
        </p:txBody>
      </p:sp>
      <p:sp>
        <p:nvSpPr>
          <p:cNvPr id="13" name="AutoShape 8"/>
          <p:cNvSpPr>
            <a:spLocks noChangeArrowheads="1"/>
          </p:cNvSpPr>
          <p:nvPr/>
        </p:nvSpPr>
        <p:spPr bwMode="gray">
          <a:xfrm>
            <a:off x="1752600" y="3810000"/>
            <a:ext cx="5410200" cy="533400"/>
          </a:xfrm>
          <a:prstGeom prst="roundRect">
            <a:avLst>
              <a:gd name="adj" fmla="val 49106"/>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28575">
            <a:solidFill>
              <a:schemeClr val="bg1"/>
            </a:solidFill>
            <a:round/>
            <a:headEnd/>
            <a:tailEnd/>
          </a:ln>
          <a:effectLst>
            <a:outerShdw dist="107763" dir="2700000" algn="ctr" rotWithShape="0">
              <a:schemeClr val="bg2">
                <a:alpha val="50000"/>
              </a:schemeClr>
            </a:outerShdw>
          </a:effectLst>
        </p:spPr>
        <p:txBody>
          <a:bodyPr wrap="none" anchor="ctr"/>
          <a:lstStyle/>
          <a:p>
            <a:pPr>
              <a:defRPr/>
            </a:pPr>
            <a:r>
              <a:rPr lang="en-US" sz="2400" b="1" dirty="0">
                <a:solidFill>
                  <a:schemeClr val="bg1"/>
                </a:solidFill>
                <a:cs typeface="+mn-cs"/>
              </a:rPr>
              <a:t>3.Recordkeeping Requirements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52400" y="227013"/>
            <a:ext cx="8763000" cy="762000"/>
          </a:xfrm>
          <a:noFill/>
        </p:spPr>
        <p:txBody>
          <a:bodyPr/>
          <a:lstStyle/>
          <a:p>
            <a:pPr eaLnBrk="1" hangingPunct="1"/>
            <a:r>
              <a:rPr lang="en-US" b="1" dirty="0" smtClean="0"/>
              <a:t>Lets look at some basic examples:</a:t>
            </a:r>
            <a:endParaRPr lang="en-US" dirty="0" smtClean="0"/>
          </a:p>
        </p:txBody>
      </p:sp>
      <p:graphicFrame>
        <p:nvGraphicFramePr>
          <p:cNvPr id="4" name="Content Placeholder 3"/>
          <p:cNvGraphicFramePr>
            <a:graphicFrameLocks noGrp="1"/>
          </p:cNvGraphicFramePr>
          <p:nvPr>
            <p:ph idx="1"/>
          </p:nvPr>
        </p:nvGraphicFramePr>
        <p:xfrm>
          <a:off x="457202" y="1981200"/>
          <a:ext cx="8229599" cy="16764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1676400">
                <a:tc>
                  <a:txBody>
                    <a:bodyPr/>
                    <a:lstStyle/>
                    <a:p>
                      <a:r>
                        <a:rPr lang="en-US" sz="1400" u="sng" dirty="0" smtClean="0">
                          <a:solidFill>
                            <a:srgbClr val="020202"/>
                          </a:solidFill>
                        </a:rPr>
                        <a:t>Sun</a:t>
                      </a:r>
                    </a:p>
                    <a:p>
                      <a:endParaRPr lang="en-US" sz="1400" dirty="0" smtClean="0">
                        <a:solidFill>
                          <a:srgbClr val="020202"/>
                        </a:solidFill>
                      </a:endParaRPr>
                    </a:p>
                    <a:p>
                      <a:endParaRPr lang="en-US" sz="1400" dirty="0" smtClean="0">
                        <a:solidFill>
                          <a:srgbClr val="020202"/>
                        </a:solidFill>
                      </a:endParaRPr>
                    </a:p>
                    <a:p>
                      <a:r>
                        <a:rPr lang="en-US" sz="1400" dirty="0" smtClean="0">
                          <a:solidFill>
                            <a:srgbClr val="0000FF"/>
                          </a:solidFill>
                        </a:rPr>
                        <a:t>Day</a:t>
                      </a:r>
                      <a:r>
                        <a:rPr lang="en-US" sz="1400" baseline="0" dirty="0" smtClean="0">
                          <a:solidFill>
                            <a:srgbClr val="0000FF"/>
                          </a:solidFill>
                        </a:rPr>
                        <a:t> Off #2</a:t>
                      </a:r>
                      <a:endParaRPr lang="en-US" sz="1400" dirty="0">
                        <a:solidFill>
                          <a:srgbClr val="0000FF"/>
                        </a:solidFill>
                      </a:endParaRPr>
                    </a:p>
                  </a:txBody>
                  <a:tcPr>
                    <a:solidFill>
                      <a:schemeClr val="accent2"/>
                    </a:solidFill>
                  </a:tcPr>
                </a:tc>
                <a:tc>
                  <a:txBody>
                    <a:bodyPr/>
                    <a:lstStyle/>
                    <a:p>
                      <a:r>
                        <a:rPr lang="en-US" sz="1400" u="sng" dirty="0" smtClean="0">
                          <a:solidFill>
                            <a:srgbClr val="020202"/>
                          </a:solidFill>
                        </a:rPr>
                        <a:t>Mon</a:t>
                      </a:r>
                    </a:p>
                    <a:p>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endParaRPr lang="en-US" sz="1200" dirty="0" smtClean="0">
                        <a:solidFill>
                          <a:srgbClr val="020202"/>
                        </a:solidFill>
                      </a:endParaRPr>
                    </a:p>
                    <a:p>
                      <a:r>
                        <a:rPr lang="en-US" sz="1200" b="0" dirty="0" smtClean="0">
                          <a:solidFill>
                            <a:srgbClr val="020202"/>
                          </a:solidFill>
                        </a:rPr>
                        <a:t>4 a.m</a:t>
                      </a:r>
                      <a:r>
                        <a:rPr lang="en-US" sz="14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endParaRPr lang="en-US" sz="1200" baseline="0" dirty="0" smtClean="0">
                        <a:solidFill>
                          <a:srgbClr val="020202"/>
                        </a:solidFill>
                      </a:endParaRP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p>
                    <a:p>
                      <a:endParaRPr lang="en-US" sz="1200" dirty="0" smtClean="0">
                        <a:solidFill>
                          <a:srgbClr val="020202"/>
                        </a:solidFill>
                      </a:endParaRPr>
                    </a:p>
                    <a:p>
                      <a:r>
                        <a:rPr lang="en-US" sz="1200" b="0" dirty="0" smtClean="0">
                          <a:solidFill>
                            <a:srgbClr val="020202"/>
                          </a:solidFill>
                        </a:rPr>
                        <a:t>4</a:t>
                      </a:r>
                      <a:r>
                        <a:rPr lang="en-US" sz="1200" b="0" baseline="0" dirty="0" smtClean="0">
                          <a:solidFill>
                            <a:srgbClr val="020202"/>
                          </a:solidFill>
                        </a:rPr>
                        <a:t> a.m.</a:t>
                      </a:r>
                      <a:endParaRPr lang="en-US" sz="12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p>
                    <a:p>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endParaRPr lang="en-US" sz="1400" dirty="0" smtClean="0">
                        <a:solidFill>
                          <a:srgbClr val="020202"/>
                        </a:solidFill>
                      </a:endParaRPr>
                    </a:p>
                    <a:p>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dirty="0" smtClean="0">
                        <a:solidFill>
                          <a:srgbClr val="020202"/>
                        </a:solidFill>
                      </a:endParaRPr>
                    </a:p>
                    <a:p>
                      <a:endParaRPr lang="en-US" sz="1400" dirty="0">
                        <a:solidFill>
                          <a:srgbClr val="020202"/>
                        </a:solidFill>
                      </a:endParaRPr>
                    </a:p>
                  </a:txBody>
                  <a:tcPr>
                    <a:solidFill>
                      <a:schemeClr val="accent2"/>
                    </a:solidFill>
                  </a:tcPr>
                </a:tc>
              </a:tr>
            </a:tbl>
          </a:graphicData>
        </a:graphic>
      </p:graphicFrame>
      <p:sp>
        <p:nvSpPr>
          <p:cNvPr id="6" name="Down Arrow 5"/>
          <p:cNvSpPr/>
          <p:nvPr/>
        </p:nvSpPr>
        <p:spPr>
          <a:xfrm flipH="1">
            <a:off x="2636840" y="2057401"/>
            <a:ext cx="46037"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54" name="TextBox 6"/>
          <p:cNvSpPr txBox="1">
            <a:spLocks noChangeArrowheads="1"/>
          </p:cNvSpPr>
          <p:nvPr/>
        </p:nvSpPr>
        <p:spPr bwMode="auto">
          <a:xfrm>
            <a:off x="1905000" y="990600"/>
            <a:ext cx="6019800" cy="800219"/>
          </a:xfrm>
          <a:prstGeom prst="rect">
            <a:avLst/>
          </a:prstGeom>
          <a:noFill/>
          <a:ln w="9525">
            <a:noFill/>
            <a:miter lim="800000"/>
            <a:headEnd/>
            <a:tailEnd/>
          </a:ln>
        </p:spPr>
        <p:txBody>
          <a:bodyPr>
            <a:spAutoFit/>
          </a:bodyPr>
          <a:lstStyle/>
          <a:p>
            <a:r>
              <a:rPr lang="en-US" sz="3200" b="1">
                <a:solidFill>
                  <a:srgbClr val="020202"/>
                </a:solidFill>
              </a:rPr>
              <a:t>Type 1-5 Day Assignment</a:t>
            </a:r>
          </a:p>
          <a:p>
            <a:r>
              <a:rPr lang="en-US" sz="1400" b="1">
                <a:solidFill>
                  <a:srgbClr val="020202"/>
                </a:solidFill>
              </a:rPr>
              <a:t>		(2 Week period)</a:t>
            </a:r>
          </a:p>
        </p:txBody>
      </p:sp>
      <p:sp>
        <p:nvSpPr>
          <p:cNvPr id="8" name="Down Arrow 7"/>
          <p:cNvSpPr/>
          <p:nvPr/>
        </p:nvSpPr>
        <p:spPr>
          <a:xfrm flipH="1">
            <a:off x="3733800" y="20574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4906965" y="2057401"/>
            <a:ext cx="46037"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6096000" y="20574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239000" y="20574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2" name="Content Placeholder 3"/>
          <p:cNvGraphicFramePr>
            <a:graphicFrameLocks/>
          </p:cNvGraphicFramePr>
          <p:nvPr/>
        </p:nvGraphicFramePr>
        <p:xfrm>
          <a:off x="457202" y="4038600"/>
          <a:ext cx="8229599" cy="16764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1676400">
                <a:tc>
                  <a:txBody>
                    <a:bodyPr/>
                    <a:lstStyle/>
                    <a:p>
                      <a:r>
                        <a:rPr lang="en-US" sz="1400" u="sng" dirty="0" smtClean="0">
                          <a:solidFill>
                            <a:srgbClr val="020202"/>
                          </a:solidFill>
                        </a:rPr>
                        <a:t>Sun</a:t>
                      </a:r>
                    </a:p>
                    <a:p>
                      <a:endParaRPr lang="en-US" sz="1400" dirty="0" smtClean="0">
                        <a:solidFill>
                          <a:srgbClr val="020202"/>
                        </a:solidFill>
                      </a:endParaRPr>
                    </a:p>
                    <a:p>
                      <a:endParaRPr lang="en-US" sz="1400" dirty="0" smtClean="0">
                        <a:solidFill>
                          <a:srgbClr val="020202"/>
                        </a:solidFill>
                      </a:endParaRPr>
                    </a:p>
                    <a:p>
                      <a:r>
                        <a:rPr lang="en-US" sz="1400" dirty="0" smtClean="0">
                          <a:solidFill>
                            <a:srgbClr val="0000FF"/>
                          </a:solidFill>
                        </a:rPr>
                        <a:t>Day</a:t>
                      </a:r>
                      <a:r>
                        <a:rPr lang="en-US" sz="1400" baseline="0" dirty="0" smtClean="0">
                          <a:solidFill>
                            <a:srgbClr val="0000FF"/>
                          </a:solidFill>
                        </a:rPr>
                        <a:t> Off #2</a:t>
                      </a:r>
                      <a:endParaRPr lang="en-US" sz="1400" dirty="0">
                        <a:solidFill>
                          <a:srgbClr val="0000FF"/>
                        </a:solidFill>
                      </a:endParaRPr>
                    </a:p>
                  </a:txBody>
                  <a:tcPr>
                    <a:solidFill>
                      <a:schemeClr val="accent2"/>
                    </a:solidFill>
                  </a:tcPr>
                </a:tc>
                <a:tc>
                  <a:txBody>
                    <a:bodyPr/>
                    <a:lstStyle/>
                    <a:p>
                      <a:r>
                        <a:rPr lang="en-US" sz="1400" u="sng" dirty="0" smtClean="0">
                          <a:solidFill>
                            <a:srgbClr val="020202"/>
                          </a:solidFill>
                        </a:rPr>
                        <a:t>Mon</a:t>
                      </a:r>
                    </a:p>
                    <a:p>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endParaRPr lang="en-US" sz="1200" dirty="0" smtClean="0">
                        <a:solidFill>
                          <a:srgbClr val="020202"/>
                        </a:solidFill>
                      </a:endParaRPr>
                    </a:p>
                    <a:p>
                      <a:r>
                        <a:rPr lang="en-US" sz="1200" b="0" dirty="0" smtClean="0">
                          <a:solidFill>
                            <a:srgbClr val="020202"/>
                          </a:solidFill>
                        </a:rPr>
                        <a:t>4 a.m</a:t>
                      </a:r>
                      <a:r>
                        <a:rPr lang="en-US" sz="14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endParaRPr lang="en-US" sz="1200" baseline="0" dirty="0" smtClean="0">
                        <a:solidFill>
                          <a:srgbClr val="020202"/>
                        </a:solidFill>
                      </a:endParaRP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p>
                    <a:p>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r>
                        <a:rPr lang="en-US" sz="1200" dirty="0" smtClean="0">
                          <a:solidFill>
                            <a:srgbClr val="020202"/>
                          </a:solidFill>
                        </a:rPr>
                        <a:t>.</a:t>
                      </a:r>
                      <a:endParaRPr lang="en-US" sz="120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p>
                    <a:p>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endParaRPr lang="en-US" sz="1400" dirty="0" smtClean="0">
                        <a:solidFill>
                          <a:srgbClr val="020202"/>
                        </a:solidFill>
                      </a:endParaRPr>
                    </a:p>
                    <a:p>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dirty="0" smtClean="0">
                        <a:solidFill>
                          <a:srgbClr val="020202"/>
                        </a:solidFill>
                      </a:endParaRPr>
                    </a:p>
                    <a:p>
                      <a:endParaRPr lang="en-US" sz="1400" dirty="0">
                        <a:solidFill>
                          <a:srgbClr val="020202"/>
                        </a:solidFill>
                      </a:endParaRPr>
                    </a:p>
                  </a:txBody>
                  <a:tcPr>
                    <a:solidFill>
                      <a:schemeClr val="accent2"/>
                    </a:solidFill>
                  </a:tcPr>
                </a:tc>
              </a:tr>
            </a:tbl>
          </a:graphicData>
        </a:graphic>
      </p:graphicFrame>
      <p:sp>
        <p:nvSpPr>
          <p:cNvPr id="13" name="Down Arrow 12"/>
          <p:cNvSpPr/>
          <p:nvPr/>
        </p:nvSpPr>
        <p:spPr>
          <a:xfrm flipH="1">
            <a:off x="7239000" y="41148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flipH="1">
            <a:off x="6019800" y="41148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flipH="1">
            <a:off x="4876800" y="41148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3733800" y="41148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2438400" y="41148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82" name="TextBox 17"/>
          <p:cNvSpPr txBox="1">
            <a:spLocks noChangeArrowheads="1"/>
          </p:cNvSpPr>
          <p:nvPr/>
        </p:nvSpPr>
        <p:spPr bwMode="auto">
          <a:xfrm>
            <a:off x="1905001" y="3657602"/>
            <a:ext cx="284052" cy="307777"/>
          </a:xfrm>
          <a:prstGeom prst="rect">
            <a:avLst/>
          </a:prstGeom>
          <a:noFill/>
          <a:ln w="9525">
            <a:noFill/>
            <a:miter lim="800000"/>
            <a:headEnd/>
            <a:tailEnd/>
          </a:ln>
        </p:spPr>
        <p:txBody>
          <a:bodyPr wrap="none">
            <a:spAutoFit/>
          </a:bodyPr>
          <a:lstStyle/>
          <a:p>
            <a:r>
              <a:rPr lang="en-US" sz="1400">
                <a:solidFill>
                  <a:srgbClr val="000000"/>
                </a:solidFill>
              </a:rPr>
              <a:t>1</a:t>
            </a:r>
          </a:p>
        </p:txBody>
      </p:sp>
      <p:sp>
        <p:nvSpPr>
          <p:cNvPr id="69683" name="TextBox 18"/>
          <p:cNvSpPr txBox="1">
            <a:spLocks noChangeArrowheads="1"/>
          </p:cNvSpPr>
          <p:nvPr/>
        </p:nvSpPr>
        <p:spPr bwMode="auto">
          <a:xfrm>
            <a:off x="4267201" y="5791201"/>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69684" name="TextBox 19"/>
          <p:cNvSpPr txBox="1">
            <a:spLocks noChangeArrowheads="1"/>
          </p:cNvSpPr>
          <p:nvPr/>
        </p:nvSpPr>
        <p:spPr bwMode="auto">
          <a:xfrm>
            <a:off x="3124201" y="3657602"/>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69685" name="TextBox 20"/>
          <p:cNvSpPr txBox="1">
            <a:spLocks noChangeArrowheads="1"/>
          </p:cNvSpPr>
          <p:nvPr/>
        </p:nvSpPr>
        <p:spPr bwMode="auto">
          <a:xfrm>
            <a:off x="7924801" y="57912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69686" name="TextBox 21"/>
          <p:cNvSpPr txBox="1">
            <a:spLocks noChangeArrowheads="1"/>
          </p:cNvSpPr>
          <p:nvPr/>
        </p:nvSpPr>
        <p:spPr bwMode="auto">
          <a:xfrm>
            <a:off x="3124201" y="57912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69687" name="TextBox 22"/>
          <p:cNvSpPr txBox="1">
            <a:spLocks noChangeArrowheads="1"/>
          </p:cNvSpPr>
          <p:nvPr/>
        </p:nvSpPr>
        <p:spPr bwMode="auto">
          <a:xfrm>
            <a:off x="1981201" y="5791201"/>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69688" name="TextBox 23"/>
          <p:cNvSpPr txBox="1">
            <a:spLocks noChangeArrowheads="1"/>
          </p:cNvSpPr>
          <p:nvPr/>
        </p:nvSpPr>
        <p:spPr bwMode="auto">
          <a:xfrm>
            <a:off x="914401" y="57912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69689" name="TextBox 24"/>
          <p:cNvSpPr txBox="1">
            <a:spLocks noChangeArrowheads="1"/>
          </p:cNvSpPr>
          <p:nvPr/>
        </p:nvSpPr>
        <p:spPr bwMode="auto">
          <a:xfrm>
            <a:off x="7924801" y="3657602"/>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69690" name="TextBox 26"/>
          <p:cNvSpPr txBox="1">
            <a:spLocks noChangeArrowheads="1"/>
          </p:cNvSpPr>
          <p:nvPr/>
        </p:nvSpPr>
        <p:spPr bwMode="auto">
          <a:xfrm>
            <a:off x="6553201" y="3657602"/>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69691" name="TextBox 27"/>
          <p:cNvSpPr txBox="1">
            <a:spLocks noChangeArrowheads="1"/>
          </p:cNvSpPr>
          <p:nvPr/>
        </p:nvSpPr>
        <p:spPr bwMode="auto">
          <a:xfrm>
            <a:off x="4267201" y="3657602"/>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69692" name="TextBox 28"/>
          <p:cNvSpPr txBox="1">
            <a:spLocks noChangeArrowheads="1"/>
          </p:cNvSpPr>
          <p:nvPr/>
        </p:nvSpPr>
        <p:spPr bwMode="auto">
          <a:xfrm>
            <a:off x="5410201" y="3657602"/>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69693" name="TextBox 29"/>
          <p:cNvSpPr txBox="1">
            <a:spLocks noChangeArrowheads="1"/>
          </p:cNvSpPr>
          <p:nvPr/>
        </p:nvSpPr>
        <p:spPr bwMode="auto">
          <a:xfrm>
            <a:off x="6629401" y="57912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69694" name="TextBox 30"/>
          <p:cNvSpPr txBox="1">
            <a:spLocks noChangeArrowheads="1"/>
          </p:cNvSpPr>
          <p:nvPr/>
        </p:nvSpPr>
        <p:spPr bwMode="auto">
          <a:xfrm>
            <a:off x="5410201" y="57912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idx="4294967295"/>
          </p:nvPr>
        </p:nvSpPr>
        <p:spPr>
          <a:xfrm>
            <a:off x="533400" y="0"/>
            <a:ext cx="8610600" cy="533400"/>
          </a:xfrm>
          <a:solidFill>
            <a:srgbClr val="000000"/>
          </a:solidFill>
        </p:spPr>
        <p:txBody>
          <a:bodyPr/>
          <a:lstStyle/>
          <a:p>
            <a:pPr algn="ctr" eaLnBrk="1" hangingPunct="1"/>
            <a:r>
              <a:rPr lang="en-US" dirty="0" smtClean="0"/>
              <a:t>       Example 5 day work assignment</a:t>
            </a:r>
          </a:p>
        </p:txBody>
      </p:sp>
      <p:sp>
        <p:nvSpPr>
          <p:cNvPr id="7172"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1 :</a:t>
            </a:r>
          </a:p>
        </p:txBody>
      </p:sp>
      <p:graphicFrame>
        <p:nvGraphicFramePr>
          <p:cNvPr id="7170" name="Object 4"/>
          <p:cNvGraphicFramePr>
            <a:graphicFrameLocks noChangeAspect="1"/>
          </p:cNvGraphicFramePr>
          <p:nvPr/>
        </p:nvGraphicFramePr>
        <p:xfrm>
          <a:off x="228600" y="987426"/>
          <a:ext cx="8332788" cy="5870575"/>
        </p:xfrm>
        <a:graphic>
          <a:graphicData uri="http://schemas.openxmlformats.org/presentationml/2006/ole">
            <p:oleObj spid="_x0000_s7170" name="Document" r:id="rId4" imgW="9672980" imgH="7292274" progId="Word.Document.8">
              <p:embed/>
            </p:oleObj>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idx="4294967295"/>
          </p:nvPr>
        </p:nvSpPr>
        <p:spPr>
          <a:xfrm>
            <a:off x="533400" y="0"/>
            <a:ext cx="8610600" cy="533400"/>
          </a:xfrm>
          <a:solidFill>
            <a:srgbClr val="000000"/>
          </a:solidFill>
        </p:spPr>
        <p:txBody>
          <a:bodyPr/>
          <a:lstStyle/>
          <a:p>
            <a:pPr algn="ctr" eaLnBrk="1" hangingPunct="1"/>
            <a:r>
              <a:rPr lang="en-US" dirty="0" smtClean="0"/>
              <a:t>    Example 5 day work assignment</a:t>
            </a:r>
          </a:p>
        </p:txBody>
      </p:sp>
      <p:sp>
        <p:nvSpPr>
          <p:cNvPr id="8196" name="TextBox 22"/>
          <p:cNvSpPr txBox="1">
            <a:spLocks noChangeArrowheads="1"/>
          </p:cNvSpPr>
          <p:nvPr/>
        </p:nvSpPr>
        <p:spPr bwMode="auto">
          <a:xfrm>
            <a:off x="3276600" y="533400"/>
            <a:ext cx="22098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2:</a:t>
            </a:r>
          </a:p>
        </p:txBody>
      </p:sp>
      <p:graphicFrame>
        <p:nvGraphicFramePr>
          <p:cNvPr id="8194" name="Object 3"/>
          <p:cNvGraphicFramePr>
            <a:graphicFrameLocks noChangeAspect="1"/>
          </p:cNvGraphicFramePr>
          <p:nvPr/>
        </p:nvGraphicFramePr>
        <p:xfrm>
          <a:off x="228600" y="987426"/>
          <a:ext cx="8332788" cy="5870575"/>
        </p:xfrm>
        <a:graphic>
          <a:graphicData uri="http://schemas.openxmlformats.org/presentationml/2006/ole">
            <p:oleObj spid="_x0000_s8194" name="Document" r:id="rId4" imgW="9672980" imgH="7308147" progId="Word.Document.8">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914400" y="227013"/>
            <a:ext cx="7816850" cy="762000"/>
          </a:xfrm>
          <a:noFill/>
        </p:spPr>
        <p:txBody>
          <a:bodyPr/>
          <a:lstStyle/>
          <a:p>
            <a:pPr eaLnBrk="1" hangingPunct="1"/>
            <a:r>
              <a:rPr lang="en-US" b="1" dirty="0" smtClean="0"/>
              <a:t>Lets look at some examples:</a:t>
            </a:r>
            <a:endParaRPr lang="en-US" dirty="0" smtClean="0"/>
          </a:p>
        </p:txBody>
      </p:sp>
      <p:graphicFrame>
        <p:nvGraphicFramePr>
          <p:cNvPr id="4" name="Content Placeholder 3"/>
          <p:cNvGraphicFramePr>
            <a:graphicFrameLocks noGrp="1"/>
          </p:cNvGraphicFramePr>
          <p:nvPr>
            <p:ph idx="1"/>
          </p:nvPr>
        </p:nvGraphicFramePr>
        <p:xfrm>
          <a:off x="457202" y="1981200"/>
          <a:ext cx="8229599" cy="16764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1676400">
                <a:tc>
                  <a:txBody>
                    <a:bodyPr/>
                    <a:lstStyle/>
                    <a:p>
                      <a:r>
                        <a:rPr lang="en-US" sz="1400" u="sng" dirty="0" smtClean="0">
                          <a:solidFill>
                            <a:srgbClr val="020202"/>
                          </a:solidFill>
                        </a:rPr>
                        <a:t>Sun</a:t>
                      </a:r>
                      <a:endParaRPr lang="en-US" sz="1200" u="sng" dirty="0" smtClean="0">
                        <a:solidFill>
                          <a:srgbClr val="020202"/>
                        </a:solidFill>
                      </a:endParaRPr>
                    </a:p>
                    <a:p>
                      <a:endParaRPr lang="en-US" sz="1200" u="sng"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p>
                    <a:p>
                      <a:endParaRPr lang="en-US" sz="1200" b="0" u="none" baseline="0" dirty="0" smtClean="0">
                        <a:solidFill>
                          <a:srgbClr val="020202"/>
                        </a:solidFill>
                      </a:endParaRPr>
                    </a:p>
                    <a:p>
                      <a:r>
                        <a:rPr lang="en-US" sz="1400" b="1" u="none" baseline="0" dirty="0" smtClean="0">
                          <a:solidFill>
                            <a:srgbClr val="020202"/>
                          </a:solidFill>
                        </a:rPr>
                        <a:t>Type 2</a:t>
                      </a:r>
                      <a:endParaRPr lang="en-US" sz="1400" b="1" u="none" dirty="0" smtClean="0">
                        <a:solidFill>
                          <a:srgbClr val="020202"/>
                        </a:solidFill>
                      </a:endParaRPr>
                    </a:p>
                    <a:p>
                      <a:endParaRPr lang="en-US" sz="1400" dirty="0" smtClean="0">
                        <a:solidFill>
                          <a:srgbClr val="020202"/>
                        </a:solidFill>
                      </a:endParaRPr>
                    </a:p>
                    <a:p>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Mon</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endParaRPr lang="en-US" sz="120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endParaRPr lang="en-US" sz="14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endParaRPr lang="en-US" sz="1200" baseline="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r>
                        <a:rPr lang="en-US" sz="12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p>
                    <a:p>
                      <a:endParaRPr lang="en-US" sz="1400" b="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baseline="0" dirty="0" smtClean="0">
                        <a:solidFill>
                          <a:srgbClr val="020202"/>
                        </a:solidFill>
                      </a:endParaRPr>
                    </a:p>
                  </a:txBody>
                  <a:tcPr>
                    <a:solidFill>
                      <a:schemeClr val="accent2"/>
                    </a:solidFill>
                  </a:tcPr>
                </a:tc>
                <a:tc>
                  <a:txBody>
                    <a:bodyPr/>
                    <a:lstStyle/>
                    <a:p>
                      <a:r>
                        <a:rPr lang="en-US" sz="1400" u="sng" dirty="0" smtClean="0">
                          <a:solidFill>
                            <a:srgbClr val="020202"/>
                          </a:solidFill>
                        </a:rPr>
                        <a:t>Sat</a:t>
                      </a:r>
                    </a:p>
                    <a:p>
                      <a:endParaRPr lang="en-US" sz="1400" dirty="0" smtClean="0">
                        <a:solidFill>
                          <a:srgbClr val="020202"/>
                        </a:solidFill>
                      </a:endParaRP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#2</a:t>
                      </a:r>
                      <a:endParaRPr lang="en-US" sz="1400" dirty="0" smtClean="0">
                        <a:solidFill>
                          <a:srgbClr val="0000FF"/>
                        </a:solidFill>
                      </a:endParaRPr>
                    </a:p>
                    <a:p>
                      <a:endParaRPr lang="en-US" sz="1400" dirty="0" smtClean="0">
                        <a:solidFill>
                          <a:srgbClr val="020202"/>
                        </a:solidFill>
                      </a:endParaRPr>
                    </a:p>
                    <a:p>
                      <a:endParaRPr lang="en-US" sz="1400" dirty="0" smtClean="0">
                        <a:solidFill>
                          <a:srgbClr val="020202"/>
                        </a:solidFill>
                      </a:endParaRPr>
                    </a:p>
                  </a:txBody>
                  <a:tcPr>
                    <a:solidFill>
                      <a:schemeClr val="accent2"/>
                    </a:solidFill>
                  </a:tcPr>
                </a:tc>
              </a:tr>
            </a:tbl>
          </a:graphicData>
        </a:graphic>
      </p:graphicFrame>
      <p:sp>
        <p:nvSpPr>
          <p:cNvPr id="6" name="Down Arrow 5"/>
          <p:cNvSpPr/>
          <p:nvPr/>
        </p:nvSpPr>
        <p:spPr>
          <a:xfrm flipH="1">
            <a:off x="2636840" y="2057401"/>
            <a:ext cx="46037"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78" name="TextBox 6"/>
          <p:cNvSpPr txBox="1">
            <a:spLocks noChangeArrowheads="1"/>
          </p:cNvSpPr>
          <p:nvPr/>
        </p:nvSpPr>
        <p:spPr bwMode="auto">
          <a:xfrm>
            <a:off x="1905000" y="990600"/>
            <a:ext cx="5257800" cy="800219"/>
          </a:xfrm>
          <a:prstGeom prst="rect">
            <a:avLst/>
          </a:prstGeom>
          <a:noFill/>
          <a:ln w="9525">
            <a:noFill/>
            <a:miter lim="800000"/>
            <a:headEnd/>
            <a:tailEnd/>
          </a:ln>
        </p:spPr>
        <p:txBody>
          <a:bodyPr>
            <a:spAutoFit/>
          </a:bodyPr>
          <a:lstStyle/>
          <a:p>
            <a:r>
              <a:rPr lang="en-US" sz="3200" b="1">
                <a:solidFill>
                  <a:srgbClr val="020202"/>
                </a:solidFill>
              </a:rPr>
              <a:t>Type 2-5 Day Assignment</a:t>
            </a:r>
          </a:p>
          <a:p>
            <a:r>
              <a:rPr lang="en-US" sz="1400" b="1">
                <a:solidFill>
                  <a:srgbClr val="020202"/>
                </a:solidFill>
              </a:rPr>
              <a:t>		 (2 Week period)</a:t>
            </a:r>
          </a:p>
        </p:txBody>
      </p:sp>
      <p:sp>
        <p:nvSpPr>
          <p:cNvPr id="8" name="Down Arrow 7"/>
          <p:cNvSpPr/>
          <p:nvPr/>
        </p:nvSpPr>
        <p:spPr>
          <a:xfrm flipH="1">
            <a:off x="3733800" y="20574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4906965" y="2057401"/>
            <a:ext cx="46037"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6096000" y="20574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1524000" y="2133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83" name="TextBox 17"/>
          <p:cNvSpPr txBox="1">
            <a:spLocks noChangeArrowheads="1"/>
          </p:cNvSpPr>
          <p:nvPr/>
        </p:nvSpPr>
        <p:spPr bwMode="auto">
          <a:xfrm>
            <a:off x="990601" y="3657602"/>
            <a:ext cx="284052" cy="307777"/>
          </a:xfrm>
          <a:prstGeom prst="rect">
            <a:avLst/>
          </a:prstGeom>
          <a:noFill/>
          <a:ln w="9525">
            <a:noFill/>
            <a:miter lim="800000"/>
            <a:headEnd/>
            <a:tailEnd/>
          </a:ln>
        </p:spPr>
        <p:txBody>
          <a:bodyPr wrap="none">
            <a:spAutoFit/>
          </a:bodyPr>
          <a:lstStyle/>
          <a:p>
            <a:r>
              <a:rPr lang="en-US" sz="1400">
                <a:solidFill>
                  <a:srgbClr val="000000"/>
                </a:solidFill>
              </a:rPr>
              <a:t>1</a:t>
            </a:r>
          </a:p>
        </p:txBody>
      </p:sp>
      <p:sp>
        <p:nvSpPr>
          <p:cNvPr id="70684" name="TextBox 18"/>
          <p:cNvSpPr txBox="1">
            <a:spLocks noChangeArrowheads="1"/>
          </p:cNvSpPr>
          <p:nvPr/>
        </p:nvSpPr>
        <p:spPr bwMode="auto">
          <a:xfrm>
            <a:off x="3200401" y="5715001"/>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0685" name="TextBox 19"/>
          <p:cNvSpPr txBox="1">
            <a:spLocks noChangeArrowheads="1"/>
          </p:cNvSpPr>
          <p:nvPr/>
        </p:nvSpPr>
        <p:spPr bwMode="auto">
          <a:xfrm>
            <a:off x="2133601" y="3657602"/>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0686" name="TextBox 20"/>
          <p:cNvSpPr txBox="1">
            <a:spLocks noChangeArrowheads="1"/>
          </p:cNvSpPr>
          <p:nvPr/>
        </p:nvSpPr>
        <p:spPr bwMode="auto">
          <a:xfrm>
            <a:off x="6781801" y="57150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0687" name="TextBox 21"/>
          <p:cNvSpPr txBox="1">
            <a:spLocks noChangeArrowheads="1"/>
          </p:cNvSpPr>
          <p:nvPr/>
        </p:nvSpPr>
        <p:spPr bwMode="auto">
          <a:xfrm>
            <a:off x="2133601" y="57150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0688" name="TextBox 22"/>
          <p:cNvSpPr txBox="1">
            <a:spLocks noChangeArrowheads="1"/>
          </p:cNvSpPr>
          <p:nvPr/>
        </p:nvSpPr>
        <p:spPr bwMode="auto">
          <a:xfrm>
            <a:off x="838201" y="5715001"/>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0689" name="TextBox 23"/>
          <p:cNvSpPr txBox="1">
            <a:spLocks noChangeArrowheads="1"/>
          </p:cNvSpPr>
          <p:nvPr/>
        </p:nvSpPr>
        <p:spPr bwMode="auto">
          <a:xfrm>
            <a:off x="7924801" y="3657602"/>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0690" name="TextBox 24"/>
          <p:cNvSpPr txBox="1">
            <a:spLocks noChangeArrowheads="1"/>
          </p:cNvSpPr>
          <p:nvPr/>
        </p:nvSpPr>
        <p:spPr bwMode="auto">
          <a:xfrm>
            <a:off x="6705601" y="3657602"/>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0691" name="TextBox 26"/>
          <p:cNvSpPr txBox="1">
            <a:spLocks noChangeArrowheads="1"/>
          </p:cNvSpPr>
          <p:nvPr/>
        </p:nvSpPr>
        <p:spPr bwMode="auto">
          <a:xfrm>
            <a:off x="5486401" y="3657602"/>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0692" name="TextBox 27"/>
          <p:cNvSpPr txBox="1">
            <a:spLocks noChangeArrowheads="1"/>
          </p:cNvSpPr>
          <p:nvPr/>
        </p:nvSpPr>
        <p:spPr bwMode="auto">
          <a:xfrm>
            <a:off x="3200401" y="3657602"/>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0693" name="TextBox 28"/>
          <p:cNvSpPr txBox="1">
            <a:spLocks noChangeArrowheads="1"/>
          </p:cNvSpPr>
          <p:nvPr/>
        </p:nvSpPr>
        <p:spPr bwMode="auto">
          <a:xfrm>
            <a:off x="4343401" y="3657602"/>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0694" name="TextBox 29"/>
          <p:cNvSpPr txBox="1">
            <a:spLocks noChangeArrowheads="1"/>
          </p:cNvSpPr>
          <p:nvPr/>
        </p:nvSpPr>
        <p:spPr bwMode="auto">
          <a:xfrm>
            <a:off x="5486401" y="57150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0695" name="TextBox 30"/>
          <p:cNvSpPr txBox="1">
            <a:spLocks noChangeArrowheads="1"/>
          </p:cNvSpPr>
          <p:nvPr/>
        </p:nvSpPr>
        <p:spPr bwMode="auto">
          <a:xfrm>
            <a:off x="4267201" y="57150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graphicFrame>
        <p:nvGraphicFramePr>
          <p:cNvPr id="33" name="Content Placeholder 3"/>
          <p:cNvGraphicFramePr>
            <a:graphicFrameLocks/>
          </p:cNvGraphicFramePr>
          <p:nvPr/>
        </p:nvGraphicFramePr>
        <p:xfrm>
          <a:off x="457202" y="3962401"/>
          <a:ext cx="8229599" cy="16764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1676400">
                <a:tc>
                  <a:txBody>
                    <a:bodyPr/>
                    <a:lstStyle/>
                    <a:p>
                      <a:r>
                        <a:rPr lang="en-US" sz="1400" u="sng" dirty="0" smtClean="0">
                          <a:solidFill>
                            <a:srgbClr val="020202"/>
                          </a:solidFill>
                        </a:rPr>
                        <a:t>Sun</a:t>
                      </a:r>
                      <a:endParaRPr lang="en-US" sz="1200" u="sng" dirty="0" smtClean="0">
                        <a:solidFill>
                          <a:srgbClr val="020202"/>
                        </a:solidFill>
                      </a:endParaRPr>
                    </a:p>
                    <a:p>
                      <a:endParaRPr lang="en-US" sz="1200" u="sng"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p>
                    <a:p>
                      <a:endParaRPr lang="en-US" sz="1200" b="0" u="none" baseline="0" dirty="0" smtClean="0">
                        <a:solidFill>
                          <a:srgbClr val="020202"/>
                        </a:solidFill>
                      </a:endParaRPr>
                    </a:p>
                    <a:p>
                      <a:r>
                        <a:rPr lang="en-US" sz="1400" b="1" u="none" baseline="0" dirty="0" smtClean="0">
                          <a:solidFill>
                            <a:srgbClr val="020202"/>
                          </a:solidFill>
                        </a:rPr>
                        <a:t>Type 2</a:t>
                      </a:r>
                      <a:endParaRPr lang="en-US" sz="1400" b="1" u="none" dirty="0" smtClean="0">
                        <a:solidFill>
                          <a:srgbClr val="020202"/>
                        </a:solidFill>
                      </a:endParaRPr>
                    </a:p>
                    <a:p>
                      <a:endParaRPr lang="en-US" sz="1400" dirty="0" smtClean="0">
                        <a:solidFill>
                          <a:srgbClr val="020202"/>
                        </a:solidFill>
                      </a:endParaRPr>
                    </a:p>
                    <a:p>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Mon</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endParaRPr lang="en-US" sz="120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endParaRPr lang="en-US" sz="14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endParaRPr lang="en-US" sz="1200" baseline="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endParaRPr lang="en-US" sz="1200" dirty="0" smtClean="0">
                        <a:solidFill>
                          <a:srgbClr val="020202"/>
                        </a:solidFill>
                      </a:endParaRPr>
                    </a:p>
                    <a:p>
                      <a:r>
                        <a:rPr lang="en-US" sz="1200" b="0" u="none" dirty="0" smtClean="0">
                          <a:solidFill>
                            <a:srgbClr val="020202"/>
                          </a:solidFill>
                        </a:rPr>
                        <a:t>8:01</a:t>
                      </a:r>
                      <a:r>
                        <a:rPr lang="en-US" sz="1200" b="0" u="none" baseline="0" dirty="0" smtClean="0">
                          <a:solidFill>
                            <a:srgbClr val="020202"/>
                          </a:solidFill>
                        </a:rPr>
                        <a:t> p.m</a:t>
                      </a:r>
                      <a:r>
                        <a:rPr lang="en-US" sz="12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p>
                    <a:p>
                      <a:endParaRPr lang="en-US" sz="1400" b="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baseline="0" dirty="0" smtClean="0">
                        <a:solidFill>
                          <a:srgbClr val="020202"/>
                        </a:solidFill>
                      </a:endParaRPr>
                    </a:p>
                  </a:txBody>
                  <a:tcPr>
                    <a:solidFill>
                      <a:schemeClr val="accent2"/>
                    </a:solidFill>
                  </a:tcPr>
                </a:tc>
                <a:tc>
                  <a:txBody>
                    <a:bodyPr/>
                    <a:lstStyle/>
                    <a:p>
                      <a:r>
                        <a:rPr lang="en-US" sz="1400" u="sng" dirty="0" smtClean="0">
                          <a:solidFill>
                            <a:srgbClr val="020202"/>
                          </a:solidFill>
                        </a:rPr>
                        <a:t>Sat</a:t>
                      </a:r>
                    </a:p>
                    <a:p>
                      <a:endParaRPr lang="en-US" sz="1400" dirty="0" smtClean="0">
                        <a:solidFill>
                          <a:srgbClr val="020202"/>
                        </a:solidFill>
                      </a:endParaRP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#2</a:t>
                      </a:r>
                      <a:endParaRPr lang="en-US" sz="1400" dirty="0" smtClean="0">
                        <a:solidFill>
                          <a:srgbClr val="0000FF"/>
                        </a:solidFill>
                      </a:endParaRPr>
                    </a:p>
                    <a:p>
                      <a:endParaRPr lang="en-US" sz="1400" dirty="0" smtClean="0">
                        <a:solidFill>
                          <a:srgbClr val="020202"/>
                        </a:solidFill>
                      </a:endParaRPr>
                    </a:p>
                    <a:p>
                      <a:endParaRPr lang="en-US" sz="1400" dirty="0" smtClean="0">
                        <a:solidFill>
                          <a:srgbClr val="020202"/>
                        </a:solidFill>
                      </a:endParaRPr>
                    </a:p>
                  </a:txBody>
                  <a:tcPr>
                    <a:solidFill>
                      <a:schemeClr val="accent2"/>
                    </a:solidFill>
                  </a:tcPr>
                </a:tc>
              </a:tr>
            </a:tbl>
          </a:graphicData>
        </a:graphic>
      </p:graphicFrame>
      <p:sp>
        <p:nvSpPr>
          <p:cNvPr id="17" name="Down Arrow 16"/>
          <p:cNvSpPr/>
          <p:nvPr/>
        </p:nvSpPr>
        <p:spPr>
          <a:xfrm flipH="1">
            <a:off x="2667000" y="4038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3810000" y="4038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flipH="1">
            <a:off x="4953000" y="4038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flipH="1">
            <a:off x="6096000" y="4038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1524000" y="4038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719" name="TextBox 23"/>
          <p:cNvSpPr txBox="1">
            <a:spLocks noChangeArrowheads="1"/>
          </p:cNvSpPr>
          <p:nvPr/>
        </p:nvSpPr>
        <p:spPr bwMode="auto">
          <a:xfrm>
            <a:off x="7924801" y="57150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5 day Type 2 work assignment</a:t>
            </a:r>
          </a:p>
        </p:txBody>
      </p:sp>
      <p:sp>
        <p:nvSpPr>
          <p:cNvPr id="9220"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1 :</a:t>
            </a:r>
          </a:p>
        </p:txBody>
      </p:sp>
      <p:graphicFrame>
        <p:nvGraphicFramePr>
          <p:cNvPr id="9218" name="Object 3"/>
          <p:cNvGraphicFramePr>
            <a:graphicFrameLocks noChangeAspect="1"/>
          </p:cNvGraphicFramePr>
          <p:nvPr/>
        </p:nvGraphicFramePr>
        <p:xfrm>
          <a:off x="228600" y="987426"/>
          <a:ext cx="8332788" cy="5870575"/>
        </p:xfrm>
        <a:graphic>
          <a:graphicData uri="http://schemas.openxmlformats.org/presentationml/2006/ole">
            <p:oleObj spid="_x0000_s9218" name="Document" r:id="rId4" imgW="9672980" imgH="7324020" progId="Word.Document.8">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solidFill>
                  <a:srgbClr val="000000"/>
                </a:solidFill>
              </a:rPr>
              <a:t>       </a:t>
            </a:r>
            <a:r>
              <a:rPr lang="en-US" dirty="0" smtClean="0"/>
              <a:t>5 day Type 2 work assignment</a:t>
            </a:r>
          </a:p>
        </p:txBody>
      </p:sp>
      <p:sp>
        <p:nvSpPr>
          <p:cNvPr id="10244"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2 :</a:t>
            </a:r>
          </a:p>
        </p:txBody>
      </p:sp>
      <p:graphicFrame>
        <p:nvGraphicFramePr>
          <p:cNvPr id="10242" name="Object 3"/>
          <p:cNvGraphicFramePr>
            <a:graphicFrameLocks noChangeAspect="1"/>
          </p:cNvGraphicFramePr>
          <p:nvPr/>
        </p:nvGraphicFramePr>
        <p:xfrm>
          <a:off x="381000" y="987426"/>
          <a:ext cx="8382000" cy="5870575"/>
        </p:xfrm>
        <a:graphic>
          <a:graphicData uri="http://schemas.openxmlformats.org/presentationml/2006/ole">
            <p:oleObj spid="_x0000_s10242" name="Document" r:id="rId4" imgW="9672980" imgH="7339893" progId="Word.Document.8">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3"/>
          <p:cNvGraphicFramePr>
            <a:graphicFrameLocks/>
          </p:cNvGraphicFramePr>
          <p:nvPr/>
        </p:nvGraphicFramePr>
        <p:xfrm>
          <a:off x="533402" y="3886200"/>
          <a:ext cx="8153397" cy="1600200"/>
        </p:xfrm>
        <a:graphic>
          <a:graphicData uri="http://schemas.openxmlformats.org/drawingml/2006/table">
            <a:tbl>
              <a:tblPr firstRow="1" bandRow="1">
                <a:tableStyleId>{5C22544A-7EE6-4342-B048-85BDC9FD1C3A}</a:tableStyleId>
              </a:tblPr>
              <a:tblGrid>
                <a:gridCol w="1164771"/>
                <a:gridCol w="1164771"/>
                <a:gridCol w="1164771"/>
                <a:gridCol w="1164771"/>
                <a:gridCol w="1164771"/>
                <a:gridCol w="1164771"/>
                <a:gridCol w="1164771"/>
              </a:tblGrid>
              <a:tr h="160020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6:07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6:07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r>
                        <a:rPr lang="en-US" sz="1200" b="0" dirty="0" smtClean="0">
                          <a:solidFill>
                            <a:srgbClr val="020202"/>
                          </a:solidFill>
                        </a:rPr>
                        <a:t>6:07 a.m</a:t>
                      </a:r>
                      <a:r>
                        <a:rPr lang="en-US" sz="14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endParaRPr lang="en-US" sz="1200" baseline="0" dirty="0" smtClean="0">
                        <a:solidFill>
                          <a:srgbClr val="020202"/>
                        </a:solidFill>
                      </a:endParaRPr>
                    </a:p>
                    <a:p>
                      <a:endParaRPr lang="en-US" sz="1200" dirty="0" smtClean="0">
                        <a:solidFill>
                          <a:srgbClr val="020202"/>
                        </a:solidFill>
                      </a:endParaRPr>
                    </a:p>
                    <a:p>
                      <a:r>
                        <a:rPr lang="en-US" sz="1200" b="0" dirty="0" smtClean="0">
                          <a:solidFill>
                            <a:srgbClr val="020202"/>
                          </a:solidFill>
                        </a:rPr>
                        <a:t>7:15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r>
                        <a:rPr lang="en-US" sz="1200" b="0" baseline="0" dirty="0" smtClean="0">
                          <a:solidFill>
                            <a:srgbClr val="020202"/>
                          </a:solidFill>
                        </a:rPr>
                        <a:t>6:07 a.m.</a:t>
                      </a:r>
                      <a:endParaRPr lang="en-US" sz="12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6:07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6:07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baseline="0" smtClean="0">
                          <a:solidFill>
                            <a:srgbClr val="020202"/>
                          </a:solidFill>
                        </a:rPr>
                        <a:t>7:15 </a:t>
                      </a:r>
                      <a:r>
                        <a:rPr lang="en-US" sz="1200" b="0" baseline="0" dirty="0" smtClean="0">
                          <a:solidFill>
                            <a:srgbClr val="020202"/>
                          </a:solidFill>
                        </a:rPr>
                        <a:t>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dirty="0" smtClean="0">
                        <a:solidFill>
                          <a:srgbClr val="020202"/>
                        </a:solidFill>
                      </a:endParaRPr>
                    </a:p>
                    <a:p>
                      <a:endParaRPr lang="en-US" sz="1400" dirty="0" smtClean="0">
                        <a:solidFill>
                          <a:srgbClr val="020202"/>
                        </a:solidFill>
                      </a:endParaRPr>
                    </a:p>
                  </a:txBody>
                  <a:tcPr>
                    <a:solidFill>
                      <a:schemeClr val="accent2"/>
                    </a:solidFill>
                  </a:tcPr>
                </a:tc>
              </a:tr>
            </a:tbl>
          </a:graphicData>
        </a:graphic>
      </p:graphicFrame>
      <p:graphicFrame>
        <p:nvGraphicFramePr>
          <p:cNvPr id="38" name="Content Placeholder 3"/>
          <p:cNvGraphicFramePr>
            <a:graphicFrameLocks/>
          </p:cNvGraphicFramePr>
          <p:nvPr/>
        </p:nvGraphicFramePr>
        <p:xfrm>
          <a:off x="609600" y="1600200"/>
          <a:ext cx="8138158" cy="175260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75260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6:07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6:07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r>
                        <a:rPr lang="en-US" sz="1200" b="0" dirty="0" smtClean="0">
                          <a:solidFill>
                            <a:srgbClr val="020202"/>
                          </a:solidFill>
                        </a:rPr>
                        <a:t>6:07 a.m</a:t>
                      </a:r>
                      <a:r>
                        <a:rPr lang="en-US" sz="14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endParaRPr lang="en-US" sz="1200" baseline="0" dirty="0" smtClean="0">
                        <a:solidFill>
                          <a:srgbClr val="020202"/>
                        </a:solidFill>
                      </a:endParaRPr>
                    </a:p>
                    <a:p>
                      <a:endParaRPr lang="en-US" sz="1200" dirty="0" smtClean="0">
                        <a:solidFill>
                          <a:srgbClr val="020202"/>
                        </a:solidFill>
                      </a:endParaRPr>
                    </a:p>
                    <a:p>
                      <a:r>
                        <a:rPr lang="en-US" sz="1200" b="0" dirty="0" smtClean="0">
                          <a:solidFill>
                            <a:srgbClr val="020202"/>
                          </a:solidFill>
                        </a:rPr>
                        <a:t>7:15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r>
                        <a:rPr lang="en-US" sz="1200" b="0" baseline="0" dirty="0" smtClean="0">
                          <a:solidFill>
                            <a:srgbClr val="020202"/>
                          </a:solidFill>
                        </a:rPr>
                        <a:t>6:07 a.m.</a:t>
                      </a:r>
                      <a:endParaRPr lang="en-US" sz="12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6:07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7:15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6:07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baseline="0" dirty="0" smtClean="0">
                          <a:solidFill>
                            <a:srgbClr val="020202"/>
                          </a:solidFill>
                        </a:rPr>
                        <a:t>7:15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dirty="0" smtClean="0">
                        <a:solidFill>
                          <a:srgbClr val="020202"/>
                        </a:solidFill>
                      </a:endParaRPr>
                    </a:p>
                    <a:p>
                      <a:endParaRPr lang="en-US" sz="1400" dirty="0" smtClean="0">
                        <a:solidFill>
                          <a:srgbClr val="020202"/>
                        </a:solidFill>
                      </a:endParaRPr>
                    </a:p>
                    <a:p>
                      <a:endParaRPr lang="en-US" sz="1400" dirty="0">
                        <a:solidFill>
                          <a:srgbClr val="020202"/>
                        </a:solidFill>
                      </a:endParaRPr>
                    </a:p>
                  </a:txBody>
                  <a:tcPr>
                    <a:solidFill>
                      <a:schemeClr val="accent2"/>
                    </a:solidFill>
                  </a:tcPr>
                </a:tc>
              </a:tr>
            </a:tbl>
          </a:graphicData>
        </a:graphic>
      </p:graphicFrame>
      <p:sp>
        <p:nvSpPr>
          <p:cNvPr id="71718" name="Title 1"/>
          <p:cNvSpPr>
            <a:spLocks noGrp="1"/>
          </p:cNvSpPr>
          <p:nvPr>
            <p:ph type="title" idx="4294967295"/>
          </p:nvPr>
        </p:nvSpPr>
        <p:spPr>
          <a:xfrm>
            <a:off x="152400" y="1"/>
            <a:ext cx="8991600" cy="989013"/>
          </a:xfrm>
          <a:solidFill>
            <a:srgbClr val="000000"/>
          </a:solidFill>
        </p:spPr>
        <p:txBody>
          <a:bodyPr/>
          <a:lstStyle/>
          <a:p>
            <a:pPr algn="ctr" eaLnBrk="1" hangingPunct="1"/>
            <a:r>
              <a:rPr lang="en-US" b="1" dirty="0" smtClean="0"/>
              <a:t/>
            </a:r>
            <a:br>
              <a:rPr lang="en-US" b="1" dirty="0" smtClean="0"/>
            </a:br>
            <a:r>
              <a:rPr lang="en-US" sz="3600" b="1" dirty="0" smtClean="0"/>
              <a:t>Type 1-6 Days worked with </a:t>
            </a:r>
            <a:br>
              <a:rPr lang="en-US" sz="3600" b="1" dirty="0" smtClean="0"/>
            </a:br>
            <a:r>
              <a:rPr lang="en-US" sz="3600" b="1" dirty="0" smtClean="0"/>
              <a:t>interim release:</a:t>
            </a:r>
            <a:r>
              <a:rPr lang="en-US" b="1" dirty="0" smtClean="0"/>
              <a:t/>
            </a:r>
            <a:br>
              <a:rPr lang="en-US" b="1" dirty="0" smtClean="0"/>
            </a:br>
            <a:endParaRPr lang="en-US" dirty="0" smtClean="0"/>
          </a:p>
        </p:txBody>
      </p:sp>
      <p:sp>
        <p:nvSpPr>
          <p:cNvPr id="6" name="Down Arrow 5"/>
          <p:cNvSpPr/>
          <p:nvPr/>
        </p:nvSpPr>
        <p:spPr>
          <a:xfrm flipH="1">
            <a:off x="1524000" y="1752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20" name="TextBox 6"/>
          <p:cNvSpPr txBox="1">
            <a:spLocks noChangeArrowheads="1"/>
          </p:cNvSpPr>
          <p:nvPr/>
        </p:nvSpPr>
        <p:spPr bwMode="auto">
          <a:xfrm>
            <a:off x="3657600" y="990600"/>
            <a:ext cx="1981200" cy="400110"/>
          </a:xfrm>
          <a:prstGeom prst="rect">
            <a:avLst/>
          </a:prstGeom>
          <a:noFill/>
          <a:ln w="9525">
            <a:noFill/>
            <a:miter lim="800000"/>
            <a:headEnd/>
            <a:tailEnd/>
          </a:ln>
        </p:spPr>
        <p:txBody>
          <a:bodyPr>
            <a:spAutoFit/>
          </a:bodyPr>
          <a:lstStyle/>
          <a:p>
            <a:r>
              <a:rPr lang="en-US" sz="2000" b="1">
                <a:solidFill>
                  <a:srgbClr val="020202"/>
                </a:solidFill>
              </a:rPr>
              <a:t>2 week period</a:t>
            </a:r>
          </a:p>
        </p:txBody>
      </p:sp>
      <p:sp>
        <p:nvSpPr>
          <p:cNvPr id="8" name="Down Arrow 7"/>
          <p:cNvSpPr/>
          <p:nvPr/>
        </p:nvSpPr>
        <p:spPr>
          <a:xfrm flipH="1">
            <a:off x="2667000" y="16764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3810000" y="1752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4876800" y="1752600"/>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315200" y="1752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6172200" y="38862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flipH="1">
            <a:off x="4953000" y="38862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flipH="1">
            <a:off x="3810000" y="38862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2590800" y="38862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1447800" y="39624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30" name="TextBox 17"/>
          <p:cNvSpPr txBox="1">
            <a:spLocks noChangeArrowheads="1"/>
          </p:cNvSpPr>
          <p:nvPr/>
        </p:nvSpPr>
        <p:spPr bwMode="auto">
          <a:xfrm>
            <a:off x="762001" y="3276601"/>
            <a:ext cx="284052" cy="307777"/>
          </a:xfrm>
          <a:prstGeom prst="rect">
            <a:avLst/>
          </a:prstGeom>
          <a:noFill/>
          <a:ln w="9525">
            <a:noFill/>
            <a:miter lim="800000"/>
            <a:headEnd/>
            <a:tailEnd/>
          </a:ln>
        </p:spPr>
        <p:txBody>
          <a:bodyPr wrap="none">
            <a:spAutoFit/>
          </a:bodyPr>
          <a:lstStyle/>
          <a:p>
            <a:r>
              <a:rPr lang="en-US" sz="1400">
                <a:solidFill>
                  <a:srgbClr val="000000"/>
                </a:solidFill>
              </a:rPr>
              <a:t>1</a:t>
            </a:r>
          </a:p>
        </p:txBody>
      </p:sp>
      <p:sp>
        <p:nvSpPr>
          <p:cNvPr id="71731" name="TextBox 19"/>
          <p:cNvSpPr txBox="1">
            <a:spLocks noChangeArrowheads="1"/>
          </p:cNvSpPr>
          <p:nvPr/>
        </p:nvSpPr>
        <p:spPr bwMode="auto">
          <a:xfrm>
            <a:off x="1981201" y="32766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1732" name="TextBox 23"/>
          <p:cNvSpPr txBox="1">
            <a:spLocks noChangeArrowheads="1"/>
          </p:cNvSpPr>
          <p:nvPr/>
        </p:nvSpPr>
        <p:spPr bwMode="auto">
          <a:xfrm>
            <a:off x="7924801" y="32766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1733" name="TextBox 24"/>
          <p:cNvSpPr txBox="1">
            <a:spLocks noChangeArrowheads="1"/>
          </p:cNvSpPr>
          <p:nvPr/>
        </p:nvSpPr>
        <p:spPr bwMode="auto">
          <a:xfrm>
            <a:off x="6553201" y="32766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1734" name="TextBox 26"/>
          <p:cNvSpPr txBox="1">
            <a:spLocks noChangeArrowheads="1"/>
          </p:cNvSpPr>
          <p:nvPr/>
        </p:nvSpPr>
        <p:spPr bwMode="auto">
          <a:xfrm>
            <a:off x="5486401" y="32766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1735" name="TextBox 27"/>
          <p:cNvSpPr txBox="1">
            <a:spLocks noChangeArrowheads="1"/>
          </p:cNvSpPr>
          <p:nvPr/>
        </p:nvSpPr>
        <p:spPr bwMode="auto">
          <a:xfrm>
            <a:off x="3200400" y="3276601"/>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71736" name="TextBox 28"/>
          <p:cNvSpPr txBox="1">
            <a:spLocks noChangeArrowheads="1"/>
          </p:cNvSpPr>
          <p:nvPr/>
        </p:nvSpPr>
        <p:spPr bwMode="auto">
          <a:xfrm>
            <a:off x="4343401" y="32766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33" name="Down Arrow 32"/>
          <p:cNvSpPr/>
          <p:nvPr/>
        </p:nvSpPr>
        <p:spPr>
          <a:xfrm flipH="1">
            <a:off x="6172200" y="17526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Down Arrow 38"/>
          <p:cNvSpPr/>
          <p:nvPr/>
        </p:nvSpPr>
        <p:spPr>
          <a:xfrm flipH="1">
            <a:off x="7239000" y="38862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39" name="TextBox 46"/>
          <p:cNvSpPr txBox="1">
            <a:spLocks noChangeArrowheads="1"/>
          </p:cNvSpPr>
          <p:nvPr/>
        </p:nvSpPr>
        <p:spPr bwMode="auto">
          <a:xfrm>
            <a:off x="7848601" y="5562601"/>
            <a:ext cx="383438" cy="307777"/>
          </a:xfrm>
          <a:prstGeom prst="rect">
            <a:avLst/>
          </a:prstGeom>
          <a:noFill/>
          <a:ln w="9525">
            <a:noFill/>
            <a:miter lim="800000"/>
            <a:headEnd/>
            <a:tailEnd/>
          </a:ln>
        </p:spPr>
        <p:txBody>
          <a:bodyPr wrap="none">
            <a:spAutoFit/>
          </a:bodyPr>
          <a:lstStyle/>
          <a:p>
            <a:r>
              <a:rPr lang="en-US" sz="1400">
                <a:solidFill>
                  <a:srgbClr val="020202"/>
                </a:solidFill>
              </a:rPr>
              <a:t>14</a:t>
            </a:r>
          </a:p>
        </p:txBody>
      </p:sp>
      <p:sp>
        <p:nvSpPr>
          <p:cNvPr id="71740" name="TextBox 47"/>
          <p:cNvSpPr txBox="1">
            <a:spLocks noChangeArrowheads="1"/>
          </p:cNvSpPr>
          <p:nvPr/>
        </p:nvSpPr>
        <p:spPr bwMode="auto">
          <a:xfrm>
            <a:off x="6629401" y="5562601"/>
            <a:ext cx="383438" cy="307777"/>
          </a:xfrm>
          <a:prstGeom prst="rect">
            <a:avLst/>
          </a:prstGeom>
          <a:noFill/>
          <a:ln w="9525">
            <a:noFill/>
            <a:miter lim="800000"/>
            <a:headEnd/>
            <a:tailEnd/>
          </a:ln>
        </p:spPr>
        <p:txBody>
          <a:bodyPr wrap="none">
            <a:spAutoFit/>
          </a:bodyPr>
          <a:lstStyle/>
          <a:p>
            <a:r>
              <a:rPr lang="en-US" sz="1400">
                <a:solidFill>
                  <a:srgbClr val="020202"/>
                </a:solidFill>
              </a:rPr>
              <a:t>13</a:t>
            </a:r>
          </a:p>
        </p:txBody>
      </p:sp>
      <p:sp>
        <p:nvSpPr>
          <p:cNvPr id="71741" name="TextBox 48"/>
          <p:cNvSpPr txBox="1">
            <a:spLocks noChangeArrowheads="1"/>
          </p:cNvSpPr>
          <p:nvPr/>
        </p:nvSpPr>
        <p:spPr bwMode="auto">
          <a:xfrm>
            <a:off x="5486401" y="5562601"/>
            <a:ext cx="383438" cy="307777"/>
          </a:xfrm>
          <a:prstGeom prst="rect">
            <a:avLst/>
          </a:prstGeom>
          <a:noFill/>
          <a:ln w="9525">
            <a:noFill/>
            <a:miter lim="800000"/>
            <a:headEnd/>
            <a:tailEnd/>
          </a:ln>
        </p:spPr>
        <p:txBody>
          <a:bodyPr wrap="none">
            <a:spAutoFit/>
          </a:bodyPr>
          <a:lstStyle/>
          <a:p>
            <a:r>
              <a:rPr lang="en-US" sz="1400">
                <a:solidFill>
                  <a:srgbClr val="020202"/>
                </a:solidFill>
              </a:rPr>
              <a:t>12</a:t>
            </a:r>
          </a:p>
        </p:txBody>
      </p:sp>
      <p:sp>
        <p:nvSpPr>
          <p:cNvPr id="71742" name="TextBox 49"/>
          <p:cNvSpPr txBox="1">
            <a:spLocks noChangeArrowheads="1"/>
          </p:cNvSpPr>
          <p:nvPr/>
        </p:nvSpPr>
        <p:spPr bwMode="auto">
          <a:xfrm>
            <a:off x="4267201" y="5486401"/>
            <a:ext cx="370101" cy="307777"/>
          </a:xfrm>
          <a:prstGeom prst="rect">
            <a:avLst/>
          </a:prstGeom>
          <a:noFill/>
          <a:ln w="9525">
            <a:noFill/>
            <a:miter lim="800000"/>
            <a:headEnd/>
            <a:tailEnd/>
          </a:ln>
        </p:spPr>
        <p:txBody>
          <a:bodyPr wrap="none">
            <a:spAutoFit/>
          </a:bodyPr>
          <a:lstStyle/>
          <a:p>
            <a:r>
              <a:rPr lang="en-US" sz="1400">
                <a:solidFill>
                  <a:srgbClr val="020202"/>
                </a:solidFill>
              </a:rPr>
              <a:t>11</a:t>
            </a:r>
          </a:p>
        </p:txBody>
      </p:sp>
      <p:sp>
        <p:nvSpPr>
          <p:cNvPr id="71743" name="TextBox 50"/>
          <p:cNvSpPr txBox="1">
            <a:spLocks noChangeArrowheads="1"/>
          </p:cNvSpPr>
          <p:nvPr/>
        </p:nvSpPr>
        <p:spPr bwMode="auto">
          <a:xfrm>
            <a:off x="3200401" y="54864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71744" name="TextBox 51"/>
          <p:cNvSpPr txBox="1">
            <a:spLocks noChangeArrowheads="1"/>
          </p:cNvSpPr>
          <p:nvPr/>
        </p:nvSpPr>
        <p:spPr bwMode="auto">
          <a:xfrm>
            <a:off x="1981201" y="54864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71745" name="TextBox 52"/>
          <p:cNvSpPr txBox="1">
            <a:spLocks noChangeArrowheads="1"/>
          </p:cNvSpPr>
          <p:nvPr/>
        </p:nvSpPr>
        <p:spPr bwMode="auto">
          <a:xfrm>
            <a:off x="838201" y="54864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6 day Type 1 with Interim Release:</a:t>
            </a:r>
          </a:p>
        </p:txBody>
      </p:sp>
      <p:sp>
        <p:nvSpPr>
          <p:cNvPr id="11268"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1:</a:t>
            </a:r>
          </a:p>
        </p:txBody>
      </p:sp>
      <p:graphicFrame>
        <p:nvGraphicFramePr>
          <p:cNvPr id="11266" name="Object 3"/>
          <p:cNvGraphicFramePr>
            <a:graphicFrameLocks noChangeAspect="1"/>
          </p:cNvGraphicFramePr>
          <p:nvPr/>
        </p:nvGraphicFramePr>
        <p:xfrm>
          <a:off x="0" y="981075"/>
          <a:ext cx="8701088" cy="5876925"/>
        </p:xfrm>
        <a:graphic>
          <a:graphicData uri="http://schemas.openxmlformats.org/presentationml/2006/ole">
            <p:oleObj spid="_x0000_s11266" name="Document" r:id="rId4" imgW="9672980" imgH="7339893" progId="Word.Document.8">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6 day Type 1 with Interim Release:</a:t>
            </a:r>
          </a:p>
        </p:txBody>
      </p:sp>
      <p:sp>
        <p:nvSpPr>
          <p:cNvPr id="12292"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2:</a:t>
            </a:r>
          </a:p>
        </p:txBody>
      </p:sp>
      <p:graphicFrame>
        <p:nvGraphicFramePr>
          <p:cNvPr id="12290" name="Object 3"/>
          <p:cNvGraphicFramePr>
            <a:graphicFrameLocks noChangeAspect="1"/>
          </p:cNvGraphicFramePr>
          <p:nvPr/>
        </p:nvGraphicFramePr>
        <p:xfrm>
          <a:off x="2" y="976314"/>
          <a:ext cx="8645525" cy="5729287"/>
        </p:xfrm>
        <a:graphic>
          <a:graphicData uri="http://schemas.openxmlformats.org/presentationml/2006/ole">
            <p:oleObj spid="_x0000_s12290" name="Document" r:id="rId4" imgW="9672980" imgH="7356127" progId="Word.Document.8">
              <p:embed/>
            </p:oleObj>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3"/>
          <p:cNvGraphicFramePr>
            <a:graphicFrameLocks/>
          </p:cNvGraphicFramePr>
          <p:nvPr/>
        </p:nvGraphicFramePr>
        <p:xfrm>
          <a:off x="609600" y="5105400"/>
          <a:ext cx="8138158" cy="15544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554480">
                <a:tc>
                  <a:txBody>
                    <a:bodyPr/>
                    <a:lstStyle/>
                    <a:p>
                      <a:r>
                        <a:rPr lang="en-US" sz="1400" u="sng" dirty="0" smtClean="0">
                          <a:solidFill>
                            <a:srgbClr val="020202"/>
                          </a:solidFill>
                        </a:rPr>
                        <a:t>Sun</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endParaRPr lang="en-US" sz="1200" baseline="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dirty="0" smtClean="0">
                        <a:solidFill>
                          <a:srgbClr val="020202"/>
                        </a:solidFill>
                      </a:endParaRPr>
                    </a:p>
                    <a:p>
                      <a:endParaRPr lang="en-US" sz="1400" dirty="0" smtClean="0">
                        <a:solidFill>
                          <a:srgbClr val="020202"/>
                        </a:solidFill>
                      </a:endParaRPr>
                    </a:p>
                    <a:p>
                      <a:endParaRPr lang="en-US" sz="1400" dirty="0">
                        <a:solidFill>
                          <a:srgbClr val="020202"/>
                        </a:solidFill>
                      </a:endParaRPr>
                    </a:p>
                  </a:txBody>
                  <a:tcPr>
                    <a:solidFill>
                      <a:schemeClr val="accent2"/>
                    </a:solidFill>
                  </a:tcPr>
                </a:tc>
              </a:tr>
            </a:tbl>
          </a:graphicData>
        </a:graphic>
      </p:graphicFrame>
      <p:graphicFrame>
        <p:nvGraphicFramePr>
          <p:cNvPr id="35" name="Content Placeholder 3"/>
          <p:cNvGraphicFramePr>
            <a:graphicFrameLocks/>
          </p:cNvGraphicFramePr>
          <p:nvPr/>
        </p:nvGraphicFramePr>
        <p:xfrm>
          <a:off x="609600" y="3276601"/>
          <a:ext cx="8138158" cy="15544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554480">
                <a:tc>
                  <a:txBody>
                    <a:bodyPr/>
                    <a:lstStyle/>
                    <a:p>
                      <a:r>
                        <a:rPr lang="en-US" sz="1400" u="sng" dirty="0" smtClean="0">
                          <a:solidFill>
                            <a:srgbClr val="020202"/>
                          </a:solidFill>
                        </a:rPr>
                        <a:t>Sun</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endParaRPr lang="en-US" sz="1200" baseline="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#2</a:t>
                      </a:r>
                      <a:endParaRPr lang="en-US" sz="1400" dirty="0" smtClean="0">
                        <a:solidFill>
                          <a:srgbClr val="0000FF"/>
                        </a:solidFill>
                      </a:endParaRPr>
                    </a:p>
                    <a:p>
                      <a:endParaRPr lang="en-US" sz="1400" dirty="0" smtClean="0">
                        <a:solidFill>
                          <a:srgbClr val="020202"/>
                        </a:solidFill>
                      </a:endParaRPr>
                    </a:p>
                    <a:p>
                      <a:endParaRPr lang="en-US" sz="1400" dirty="0" smtClean="0">
                        <a:solidFill>
                          <a:srgbClr val="020202"/>
                        </a:solidFill>
                      </a:endParaRPr>
                    </a:p>
                    <a:p>
                      <a:endParaRPr lang="en-US" sz="1400" dirty="0">
                        <a:solidFill>
                          <a:srgbClr val="020202"/>
                        </a:solidFill>
                      </a:endParaRPr>
                    </a:p>
                  </a:txBody>
                  <a:tcPr>
                    <a:solidFill>
                      <a:schemeClr val="accent2"/>
                    </a:solidFill>
                  </a:tcPr>
                </a:tc>
              </a:tr>
            </a:tbl>
          </a:graphicData>
        </a:graphic>
      </p:graphicFrame>
      <p:graphicFrame>
        <p:nvGraphicFramePr>
          <p:cNvPr id="38" name="Content Placeholder 3"/>
          <p:cNvGraphicFramePr>
            <a:graphicFrameLocks/>
          </p:cNvGraphicFramePr>
          <p:nvPr/>
        </p:nvGraphicFramePr>
        <p:xfrm>
          <a:off x="609600" y="1447800"/>
          <a:ext cx="8138158" cy="15544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55448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8:01 p.m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2</a:t>
                      </a:r>
                    </a:p>
                    <a:p>
                      <a:endParaRPr lang="en-US" sz="1200" dirty="0" smtClean="0">
                        <a:solidFill>
                          <a:srgbClr val="020202"/>
                        </a:solidFill>
                      </a:endParaRPr>
                    </a:p>
                    <a:p>
                      <a:r>
                        <a:rPr lang="en-US" sz="1200" b="0" dirty="0" smtClean="0">
                          <a:solidFill>
                            <a:srgbClr val="020202"/>
                          </a:solidFill>
                        </a:rPr>
                        <a:t>3:59 a.m.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endParaRPr lang="en-US" sz="1200" baseline="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2</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algn="l"/>
                      <a:r>
                        <a:rPr lang="en-US" sz="1400" u="sng" dirty="0" smtClean="0">
                          <a:solidFill>
                            <a:srgbClr val="020202"/>
                          </a:solidFill>
                        </a:rPr>
                        <a:t>Fri</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8:01 p.m</a:t>
                      </a:r>
                      <a:r>
                        <a:rPr lang="en-US" sz="1200" dirty="0" smtClean="0">
                          <a:solidFill>
                            <a:srgbClr val="020202"/>
                          </a:solidFill>
                        </a:rPr>
                        <a:t>.</a:t>
                      </a:r>
                    </a:p>
                    <a:p>
                      <a:pPr algn="l"/>
                      <a:endParaRPr lang="en-US" sz="1200" dirty="0" smtClean="0">
                        <a:solidFill>
                          <a:srgbClr val="020202"/>
                        </a:solidFill>
                      </a:endParaRPr>
                    </a:p>
                    <a:p>
                      <a:pPr algn="l"/>
                      <a:r>
                        <a:rPr lang="en-US" sz="1600" dirty="0" smtClean="0">
                          <a:solidFill>
                            <a:srgbClr val="020202"/>
                          </a:solidFill>
                        </a:rPr>
                        <a:t>Type</a:t>
                      </a:r>
                      <a:r>
                        <a:rPr lang="en-US" sz="1600" baseline="0" dirty="0" smtClean="0">
                          <a:solidFill>
                            <a:srgbClr val="020202"/>
                          </a:solidFill>
                        </a:rPr>
                        <a:t> 2</a:t>
                      </a:r>
                    </a:p>
                    <a:p>
                      <a:pPr algn="l"/>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3:59 a.m.</a:t>
                      </a:r>
                    </a:p>
                    <a:p>
                      <a:pPr algn="l"/>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p>
                      <a:endParaRPr lang="en-US" sz="1400" dirty="0" smtClean="0">
                        <a:solidFill>
                          <a:srgbClr val="020202"/>
                        </a:solidFill>
                      </a:endParaRPr>
                    </a:p>
                    <a:p>
                      <a:endParaRPr lang="en-US" sz="1400" dirty="0" smtClean="0">
                        <a:solidFill>
                          <a:srgbClr val="020202"/>
                        </a:solidFill>
                      </a:endParaRPr>
                    </a:p>
                    <a:p>
                      <a:endParaRPr lang="en-US" sz="1400" dirty="0">
                        <a:solidFill>
                          <a:srgbClr val="020202"/>
                        </a:solidFill>
                      </a:endParaRPr>
                    </a:p>
                  </a:txBody>
                  <a:tcPr>
                    <a:solidFill>
                      <a:schemeClr val="accent2"/>
                    </a:solidFill>
                  </a:tcPr>
                </a:tc>
              </a:tr>
            </a:tbl>
          </a:graphicData>
        </a:graphic>
      </p:graphicFrame>
      <p:sp>
        <p:nvSpPr>
          <p:cNvPr id="72760" name="Title 1"/>
          <p:cNvSpPr>
            <a:spLocks noGrp="1"/>
          </p:cNvSpPr>
          <p:nvPr>
            <p:ph type="title" idx="4294967295"/>
          </p:nvPr>
        </p:nvSpPr>
        <p:spPr>
          <a:xfrm>
            <a:off x="1327150" y="227013"/>
            <a:ext cx="7816850" cy="762000"/>
          </a:xfrm>
          <a:noFill/>
        </p:spPr>
        <p:txBody>
          <a:bodyPr/>
          <a:lstStyle/>
          <a:p>
            <a:pPr algn="ctr" eaLnBrk="1" hangingPunct="1"/>
            <a:r>
              <a:rPr lang="en-US" smtClean="0"/>
              <a:t>Type 2-6 days worked:</a:t>
            </a:r>
          </a:p>
        </p:txBody>
      </p:sp>
      <p:sp>
        <p:nvSpPr>
          <p:cNvPr id="6" name="Down Arrow 5"/>
          <p:cNvSpPr/>
          <p:nvPr/>
        </p:nvSpPr>
        <p:spPr>
          <a:xfrm flipH="1">
            <a:off x="1524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p:cNvSpPr/>
          <p:nvPr/>
        </p:nvSpPr>
        <p:spPr>
          <a:xfrm flipH="1">
            <a:off x="2590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3810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4876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2390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61722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flipH="1">
            <a:off x="4953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flipH="1">
            <a:off x="3810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2667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1524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71" name="TextBox 17"/>
          <p:cNvSpPr txBox="1">
            <a:spLocks noChangeArrowheads="1"/>
          </p:cNvSpPr>
          <p:nvPr/>
        </p:nvSpPr>
        <p:spPr bwMode="auto">
          <a:xfrm>
            <a:off x="762001" y="2971801"/>
            <a:ext cx="284052" cy="307777"/>
          </a:xfrm>
          <a:prstGeom prst="rect">
            <a:avLst/>
          </a:prstGeom>
          <a:noFill/>
          <a:ln w="9525">
            <a:noFill/>
            <a:miter lim="800000"/>
            <a:headEnd/>
            <a:tailEnd/>
          </a:ln>
        </p:spPr>
        <p:txBody>
          <a:bodyPr wrap="none">
            <a:spAutoFit/>
          </a:bodyPr>
          <a:lstStyle/>
          <a:p>
            <a:r>
              <a:rPr lang="en-US" sz="1400">
                <a:solidFill>
                  <a:srgbClr val="000000"/>
                </a:solidFill>
              </a:rPr>
              <a:t>1</a:t>
            </a:r>
          </a:p>
        </p:txBody>
      </p:sp>
      <p:sp>
        <p:nvSpPr>
          <p:cNvPr id="72772" name="TextBox 18"/>
          <p:cNvSpPr txBox="1">
            <a:spLocks noChangeArrowheads="1"/>
          </p:cNvSpPr>
          <p:nvPr/>
        </p:nvSpPr>
        <p:spPr bwMode="auto">
          <a:xfrm>
            <a:off x="3200401" y="6550026"/>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2773" name="TextBox 19"/>
          <p:cNvSpPr txBox="1">
            <a:spLocks noChangeArrowheads="1"/>
          </p:cNvSpPr>
          <p:nvPr/>
        </p:nvSpPr>
        <p:spPr bwMode="auto">
          <a:xfrm>
            <a:off x="1981201" y="29718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2774" name="TextBox 20"/>
          <p:cNvSpPr txBox="1">
            <a:spLocks noChangeArrowheads="1"/>
          </p:cNvSpPr>
          <p:nvPr/>
        </p:nvSpPr>
        <p:spPr bwMode="auto">
          <a:xfrm>
            <a:off x="6781801" y="6550026"/>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2775" name="TextBox 21"/>
          <p:cNvSpPr txBox="1">
            <a:spLocks noChangeArrowheads="1"/>
          </p:cNvSpPr>
          <p:nvPr/>
        </p:nvSpPr>
        <p:spPr bwMode="auto">
          <a:xfrm>
            <a:off x="2057401" y="6550026"/>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2776" name="TextBox 22"/>
          <p:cNvSpPr txBox="1">
            <a:spLocks noChangeArrowheads="1"/>
          </p:cNvSpPr>
          <p:nvPr/>
        </p:nvSpPr>
        <p:spPr bwMode="auto">
          <a:xfrm>
            <a:off x="990601" y="6550026"/>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2777" name="TextBox 23"/>
          <p:cNvSpPr txBox="1">
            <a:spLocks noChangeArrowheads="1"/>
          </p:cNvSpPr>
          <p:nvPr/>
        </p:nvSpPr>
        <p:spPr bwMode="auto">
          <a:xfrm>
            <a:off x="7924801" y="29718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2778" name="TextBox 24"/>
          <p:cNvSpPr txBox="1">
            <a:spLocks noChangeArrowheads="1"/>
          </p:cNvSpPr>
          <p:nvPr/>
        </p:nvSpPr>
        <p:spPr bwMode="auto">
          <a:xfrm>
            <a:off x="6629401" y="29718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2779" name="TextBox 26"/>
          <p:cNvSpPr txBox="1">
            <a:spLocks noChangeArrowheads="1"/>
          </p:cNvSpPr>
          <p:nvPr/>
        </p:nvSpPr>
        <p:spPr bwMode="auto">
          <a:xfrm>
            <a:off x="5486401" y="29718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2780" name="TextBox 27"/>
          <p:cNvSpPr txBox="1">
            <a:spLocks noChangeArrowheads="1"/>
          </p:cNvSpPr>
          <p:nvPr/>
        </p:nvSpPr>
        <p:spPr bwMode="auto">
          <a:xfrm>
            <a:off x="3200400" y="2971801"/>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72781" name="TextBox 28"/>
          <p:cNvSpPr txBox="1">
            <a:spLocks noChangeArrowheads="1"/>
          </p:cNvSpPr>
          <p:nvPr/>
        </p:nvSpPr>
        <p:spPr bwMode="auto">
          <a:xfrm>
            <a:off x="4343401" y="29718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2782" name="TextBox 29"/>
          <p:cNvSpPr txBox="1">
            <a:spLocks noChangeArrowheads="1"/>
          </p:cNvSpPr>
          <p:nvPr/>
        </p:nvSpPr>
        <p:spPr bwMode="auto">
          <a:xfrm>
            <a:off x="5638801" y="6550026"/>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2783" name="TextBox 30"/>
          <p:cNvSpPr txBox="1">
            <a:spLocks noChangeArrowheads="1"/>
          </p:cNvSpPr>
          <p:nvPr/>
        </p:nvSpPr>
        <p:spPr bwMode="auto">
          <a:xfrm>
            <a:off x="4343401" y="6550026"/>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33" name="Down Arrow 32"/>
          <p:cNvSpPr/>
          <p:nvPr/>
        </p:nvSpPr>
        <p:spPr>
          <a:xfrm flipH="1">
            <a:off x="61722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Down Arrow 38"/>
          <p:cNvSpPr/>
          <p:nvPr/>
        </p:nvSpPr>
        <p:spPr>
          <a:xfrm flipH="1">
            <a:off x="7315200" y="3352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Down Arrow 39"/>
          <p:cNvSpPr/>
          <p:nvPr/>
        </p:nvSpPr>
        <p:spPr>
          <a:xfrm flipH="1">
            <a:off x="7239000" y="5181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Down Arrow 40"/>
          <p:cNvSpPr/>
          <p:nvPr/>
        </p:nvSpPr>
        <p:spPr>
          <a:xfrm flipH="1">
            <a:off x="6172200" y="51054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Down Arrow 41"/>
          <p:cNvSpPr/>
          <p:nvPr/>
        </p:nvSpPr>
        <p:spPr>
          <a:xfrm flipH="1">
            <a:off x="4953000" y="5181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Down Arrow 42"/>
          <p:cNvSpPr/>
          <p:nvPr/>
        </p:nvSpPr>
        <p:spPr>
          <a:xfrm flipH="1">
            <a:off x="3810000" y="5181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Down Arrow 43"/>
          <p:cNvSpPr/>
          <p:nvPr/>
        </p:nvSpPr>
        <p:spPr>
          <a:xfrm flipH="1">
            <a:off x="2667000" y="5181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Down Arrow 44"/>
          <p:cNvSpPr/>
          <p:nvPr/>
        </p:nvSpPr>
        <p:spPr>
          <a:xfrm flipH="1">
            <a:off x="1524000" y="51054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92" name="TextBox 45"/>
          <p:cNvSpPr txBox="1">
            <a:spLocks noChangeArrowheads="1"/>
          </p:cNvSpPr>
          <p:nvPr/>
        </p:nvSpPr>
        <p:spPr bwMode="auto">
          <a:xfrm>
            <a:off x="8001001" y="6550026"/>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2793" name="TextBox 46"/>
          <p:cNvSpPr txBox="1">
            <a:spLocks noChangeArrowheads="1"/>
          </p:cNvSpPr>
          <p:nvPr/>
        </p:nvSpPr>
        <p:spPr bwMode="auto">
          <a:xfrm>
            <a:off x="7924801" y="4800601"/>
            <a:ext cx="383438" cy="307777"/>
          </a:xfrm>
          <a:prstGeom prst="rect">
            <a:avLst/>
          </a:prstGeom>
          <a:noFill/>
          <a:ln w="9525">
            <a:noFill/>
            <a:miter lim="800000"/>
            <a:headEnd/>
            <a:tailEnd/>
          </a:ln>
        </p:spPr>
        <p:txBody>
          <a:bodyPr wrap="none">
            <a:spAutoFit/>
          </a:bodyPr>
          <a:lstStyle/>
          <a:p>
            <a:r>
              <a:rPr lang="en-US" sz="1400">
                <a:solidFill>
                  <a:srgbClr val="020202"/>
                </a:solidFill>
              </a:rPr>
              <a:t>14</a:t>
            </a:r>
          </a:p>
        </p:txBody>
      </p:sp>
      <p:sp>
        <p:nvSpPr>
          <p:cNvPr id="72794" name="TextBox 47"/>
          <p:cNvSpPr txBox="1">
            <a:spLocks noChangeArrowheads="1"/>
          </p:cNvSpPr>
          <p:nvPr/>
        </p:nvSpPr>
        <p:spPr bwMode="auto">
          <a:xfrm>
            <a:off x="6629401" y="4800601"/>
            <a:ext cx="383438" cy="307777"/>
          </a:xfrm>
          <a:prstGeom prst="rect">
            <a:avLst/>
          </a:prstGeom>
          <a:noFill/>
          <a:ln w="9525">
            <a:noFill/>
            <a:miter lim="800000"/>
            <a:headEnd/>
            <a:tailEnd/>
          </a:ln>
        </p:spPr>
        <p:txBody>
          <a:bodyPr wrap="none">
            <a:spAutoFit/>
          </a:bodyPr>
          <a:lstStyle/>
          <a:p>
            <a:r>
              <a:rPr lang="en-US" sz="1400">
                <a:solidFill>
                  <a:srgbClr val="020202"/>
                </a:solidFill>
              </a:rPr>
              <a:t>13</a:t>
            </a:r>
          </a:p>
        </p:txBody>
      </p:sp>
      <p:sp>
        <p:nvSpPr>
          <p:cNvPr id="72795" name="TextBox 48"/>
          <p:cNvSpPr txBox="1">
            <a:spLocks noChangeArrowheads="1"/>
          </p:cNvSpPr>
          <p:nvPr/>
        </p:nvSpPr>
        <p:spPr bwMode="auto">
          <a:xfrm>
            <a:off x="5486401" y="4800601"/>
            <a:ext cx="383438" cy="307777"/>
          </a:xfrm>
          <a:prstGeom prst="rect">
            <a:avLst/>
          </a:prstGeom>
          <a:noFill/>
          <a:ln w="9525">
            <a:noFill/>
            <a:miter lim="800000"/>
            <a:headEnd/>
            <a:tailEnd/>
          </a:ln>
        </p:spPr>
        <p:txBody>
          <a:bodyPr wrap="none">
            <a:spAutoFit/>
          </a:bodyPr>
          <a:lstStyle/>
          <a:p>
            <a:r>
              <a:rPr lang="en-US" sz="1400">
                <a:solidFill>
                  <a:srgbClr val="020202"/>
                </a:solidFill>
              </a:rPr>
              <a:t>12</a:t>
            </a:r>
          </a:p>
        </p:txBody>
      </p:sp>
      <p:sp>
        <p:nvSpPr>
          <p:cNvPr id="72796" name="TextBox 49"/>
          <p:cNvSpPr txBox="1">
            <a:spLocks noChangeArrowheads="1"/>
          </p:cNvSpPr>
          <p:nvPr/>
        </p:nvSpPr>
        <p:spPr bwMode="auto">
          <a:xfrm>
            <a:off x="4267201" y="4800601"/>
            <a:ext cx="370101" cy="307777"/>
          </a:xfrm>
          <a:prstGeom prst="rect">
            <a:avLst/>
          </a:prstGeom>
          <a:noFill/>
          <a:ln w="9525">
            <a:noFill/>
            <a:miter lim="800000"/>
            <a:headEnd/>
            <a:tailEnd/>
          </a:ln>
        </p:spPr>
        <p:txBody>
          <a:bodyPr wrap="none">
            <a:spAutoFit/>
          </a:bodyPr>
          <a:lstStyle/>
          <a:p>
            <a:r>
              <a:rPr lang="en-US" sz="1400">
                <a:solidFill>
                  <a:srgbClr val="020202"/>
                </a:solidFill>
              </a:rPr>
              <a:t>11</a:t>
            </a:r>
          </a:p>
        </p:txBody>
      </p:sp>
      <p:sp>
        <p:nvSpPr>
          <p:cNvPr id="72797" name="TextBox 50"/>
          <p:cNvSpPr txBox="1">
            <a:spLocks noChangeArrowheads="1"/>
          </p:cNvSpPr>
          <p:nvPr/>
        </p:nvSpPr>
        <p:spPr bwMode="auto">
          <a:xfrm>
            <a:off x="3276601" y="48006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72798" name="TextBox 51"/>
          <p:cNvSpPr txBox="1">
            <a:spLocks noChangeArrowheads="1"/>
          </p:cNvSpPr>
          <p:nvPr/>
        </p:nvSpPr>
        <p:spPr bwMode="auto">
          <a:xfrm>
            <a:off x="2057401" y="48006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72799" name="TextBox 52"/>
          <p:cNvSpPr txBox="1">
            <a:spLocks noChangeArrowheads="1"/>
          </p:cNvSpPr>
          <p:nvPr/>
        </p:nvSpPr>
        <p:spPr bwMode="auto">
          <a:xfrm>
            <a:off x="914401" y="48006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72800" name="TextBox 6"/>
          <p:cNvSpPr txBox="1">
            <a:spLocks noChangeArrowheads="1"/>
          </p:cNvSpPr>
          <p:nvPr/>
        </p:nvSpPr>
        <p:spPr bwMode="auto">
          <a:xfrm>
            <a:off x="3657600" y="990600"/>
            <a:ext cx="1981200" cy="400110"/>
          </a:xfrm>
          <a:prstGeom prst="rect">
            <a:avLst/>
          </a:prstGeom>
          <a:noFill/>
          <a:ln w="9525">
            <a:noFill/>
            <a:miter lim="800000"/>
            <a:headEnd/>
            <a:tailEnd/>
          </a:ln>
        </p:spPr>
        <p:txBody>
          <a:bodyPr>
            <a:spAutoFit/>
          </a:bodyPr>
          <a:lstStyle/>
          <a:p>
            <a:r>
              <a:rPr lang="en-US" sz="2000" b="1">
                <a:solidFill>
                  <a:srgbClr val="020202"/>
                </a:solidFill>
              </a:rPr>
              <a:t>3 week period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676400" y="227013"/>
            <a:ext cx="7467600" cy="762000"/>
          </a:xfrm>
        </p:spPr>
        <p:txBody>
          <a:bodyPr/>
          <a:lstStyle/>
          <a:p>
            <a:pPr eaLnBrk="1" hangingPunct="1"/>
            <a:r>
              <a:rPr lang="en-US" dirty="0" smtClean="0"/>
              <a:t>    Hours of Service Regulations</a:t>
            </a:r>
          </a:p>
        </p:txBody>
      </p:sp>
      <p:sp>
        <p:nvSpPr>
          <p:cNvPr id="37891" name="Content Placeholder 2"/>
          <p:cNvSpPr>
            <a:spLocks noGrp="1"/>
          </p:cNvSpPr>
          <p:nvPr>
            <p:ph idx="1"/>
          </p:nvPr>
        </p:nvSpPr>
        <p:spPr>
          <a:xfrm>
            <a:off x="304800" y="990600"/>
            <a:ext cx="8534400" cy="5486400"/>
          </a:xfrm>
        </p:spPr>
        <p:txBody>
          <a:bodyPr/>
          <a:lstStyle/>
          <a:p>
            <a:pPr eaLnBrk="1" hangingPunct="1"/>
            <a:r>
              <a:rPr lang="en-US" smtClean="0">
                <a:solidFill>
                  <a:srgbClr val="020202"/>
                </a:solidFill>
              </a:rPr>
              <a:t>In general the hours of service regulations apply to 4 types of employees, those involved in dispatching operations        </a:t>
            </a:r>
          </a:p>
          <a:p>
            <a:pPr eaLnBrk="1" hangingPunct="1"/>
            <a:r>
              <a:rPr lang="en-US" smtClean="0">
                <a:solidFill>
                  <a:srgbClr val="020202"/>
                </a:solidFill>
              </a:rPr>
              <a:t>Train Dispatchers &amp; Tower Operators.</a:t>
            </a:r>
          </a:p>
          <a:p>
            <a:pPr eaLnBrk="1" hangingPunct="1"/>
            <a:r>
              <a:rPr lang="en-US" smtClean="0">
                <a:solidFill>
                  <a:srgbClr val="020202"/>
                </a:solidFill>
              </a:rPr>
              <a:t>Signal employees (Wayside)</a:t>
            </a:r>
          </a:p>
          <a:p>
            <a:pPr eaLnBrk="1" hangingPunct="1"/>
            <a:r>
              <a:rPr lang="en-US" smtClean="0">
                <a:solidFill>
                  <a:srgbClr val="020202"/>
                </a:solidFill>
              </a:rPr>
              <a:t>Mechanical employees (Cab Signals)</a:t>
            </a:r>
          </a:p>
          <a:p>
            <a:pPr eaLnBrk="1" hangingPunct="1"/>
            <a:r>
              <a:rPr lang="en-US" smtClean="0">
                <a:solidFill>
                  <a:srgbClr val="020202"/>
                </a:solidFill>
              </a:rPr>
              <a:t>Train Employees (T&amp;E)</a:t>
            </a:r>
          </a:p>
          <a:p>
            <a:pPr eaLnBrk="1" hangingPunct="1"/>
            <a:r>
              <a:rPr lang="en-US" b="1" i="1" smtClean="0">
                <a:solidFill>
                  <a:srgbClr val="020202"/>
                </a:solidFill>
              </a:rPr>
              <a:t>These regulations specifically apply to train employees engaged in commuter or intercity rail passenger transportation.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Type 2-6 days worked:</a:t>
            </a:r>
          </a:p>
        </p:txBody>
      </p:sp>
      <p:sp>
        <p:nvSpPr>
          <p:cNvPr id="13316"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1 :</a:t>
            </a:r>
          </a:p>
        </p:txBody>
      </p:sp>
      <p:graphicFrame>
        <p:nvGraphicFramePr>
          <p:cNvPr id="13314" name="Object 3"/>
          <p:cNvGraphicFramePr>
            <a:graphicFrameLocks noChangeAspect="1"/>
          </p:cNvGraphicFramePr>
          <p:nvPr/>
        </p:nvGraphicFramePr>
        <p:xfrm>
          <a:off x="228602" y="984251"/>
          <a:ext cx="8378825" cy="5873750"/>
        </p:xfrm>
        <a:graphic>
          <a:graphicData uri="http://schemas.openxmlformats.org/presentationml/2006/ole">
            <p:oleObj spid="_x0000_s13314" name="Document" r:id="rId4" imgW="9672980" imgH="7387873" progId="Word.Document.8">
              <p:embed/>
            </p:oleObj>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Type 2-6 days worked:</a:t>
            </a:r>
          </a:p>
        </p:txBody>
      </p:sp>
      <p:sp>
        <p:nvSpPr>
          <p:cNvPr id="14340"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2 :</a:t>
            </a:r>
          </a:p>
        </p:txBody>
      </p:sp>
      <p:graphicFrame>
        <p:nvGraphicFramePr>
          <p:cNvPr id="14338" name="Object 3"/>
          <p:cNvGraphicFramePr>
            <a:graphicFrameLocks noChangeAspect="1"/>
          </p:cNvGraphicFramePr>
          <p:nvPr/>
        </p:nvGraphicFramePr>
        <p:xfrm>
          <a:off x="228602" y="984251"/>
          <a:ext cx="8378825" cy="5873750"/>
        </p:xfrm>
        <a:graphic>
          <a:graphicData uri="http://schemas.openxmlformats.org/presentationml/2006/ole">
            <p:oleObj spid="_x0000_s14338" name="Document" r:id="rId4" imgW="9672980" imgH="7372000" progId="Word.Document.8">
              <p:embed/>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Type 2-6 days worked:</a:t>
            </a:r>
          </a:p>
        </p:txBody>
      </p:sp>
      <p:sp>
        <p:nvSpPr>
          <p:cNvPr id="15364"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3 :</a:t>
            </a:r>
          </a:p>
        </p:txBody>
      </p:sp>
      <p:graphicFrame>
        <p:nvGraphicFramePr>
          <p:cNvPr id="15362" name="Object 3"/>
          <p:cNvGraphicFramePr>
            <a:graphicFrameLocks noChangeAspect="1"/>
          </p:cNvGraphicFramePr>
          <p:nvPr/>
        </p:nvGraphicFramePr>
        <p:xfrm>
          <a:off x="228602" y="984250"/>
          <a:ext cx="8378825" cy="5721350"/>
        </p:xfrm>
        <a:graphic>
          <a:graphicData uri="http://schemas.openxmlformats.org/presentationml/2006/ole">
            <p:oleObj spid="_x0000_s15362" name="Document" r:id="rId4" imgW="9672980" imgH="7387873" progId="Word.Document.8">
              <p:embed/>
            </p:oleObj>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3"/>
          <p:cNvGraphicFramePr>
            <a:graphicFrameLocks/>
          </p:cNvGraphicFramePr>
          <p:nvPr/>
        </p:nvGraphicFramePr>
        <p:xfrm>
          <a:off x="609600" y="5105400"/>
          <a:ext cx="8138158" cy="144780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44780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b="1" baseline="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4</a:t>
                      </a:r>
                      <a:endParaRPr lang="en-US" sz="1400" dirty="0" smtClean="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5</a:t>
                      </a:r>
                      <a:endParaRPr lang="en-US" sz="1400" dirty="0" smtClean="0">
                        <a:solidFill>
                          <a:srgbClr val="020202"/>
                        </a:solidFill>
                      </a:endParaRPr>
                    </a:p>
                    <a:p>
                      <a:endParaRPr lang="en-US" sz="1200" dirty="0" smtClean="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400" baseline="0" dirty="0" smtClean="0">
                        <a:solidFill>
                          <a:srgbClr val="020202"/>
                        </a:solidFill>
                      </a:endParaRPr>
                    </a:p>
                    <a:p>
                      <a:r>
                        <a:rPr lang="en-US" sz="1400" baseline="0" dirty="0" smtClean="0">
                          <a:solidFill>
                            <a:srgbClr val="020202"/>
                          </a:solidFill>
                        </a:rPr>
                        <a:t>Day 6</a:t>
                      </a:r>
                      <a:endParaRPr lang="en-US" sz="1400" dirty="0" smtClean="0">
                        <a:solidFill>
                          <a:srgbClr val="020202"/>
                        </a:solidFill>
                      </a:endParaRPr>
                    </a:p>
                    <a:p>
                      <a:endParaRPr lang="en-US" sz="1200" b="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Wed</a:t>
                      </a: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7</a:t>
                      </a:r>
                      <a:endParaRPr lang="en-US" sz="1400" dirty="0" smtClean="0">
                        <a:solidFill>
                          <a:srgbClr val="020202"/>
                        </a:solidFill>
                      </a:endParaRPr>
                    </a:p>
                    <a:p>
                      <a:endParaRPr lang="en-US" sz="12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8</a:t>
                      </a:r>
                      <a:endParaRPr lang="en-US" sz="14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9</a:t>
                      </a:r>
                      <a:endParaRPr lang="en-US" sz="14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800" baseline="0" dirty="0" smtClean="0">
                        <a:solidFill>
                          <a:srgbClr val="020202"/>
                        </a:solidFill>
                      </a:endParaRPr>
                    </a:p>
                    <a:p>
                      <a:r>
                        <a:rPr lang="en-US" sz="1400" baseline="0" dirty="0" smtClean="0">
                          <a:solidFill>
                            <a:srgbClr val="020202"/>
                          </a:solidFill>
                        </a:rPr>
                        <a:t>Day 10</a:t>
                      </a:r>
                      <a:endParaRPr lang="en-US" sz="1400" dirty="0" smtClean="0">
                        <a:solidFill>
                          <a:srgbClr val="020202"/>
                        </a:solidFill>
                      </a:endParaRPr>
                    </a:p>
                    <a:p>
                      <a:endParaRPr lang="en-US" sz="1400" u="sng" dirty="0" smtClean="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graphicFrame>
        <p:nvGraphicFramePr>
          <p:cNvPr id="35" name="Content Placeholder 3"/>
          <p:cNvGraphicFramePr>
            <a:graphicFrameLocks/>
          </p:cNvGraphicFramePr>
          <p:nvPr/>
        </p:nvGraphicFramePr>
        <p:xfrm>
          <a:off x="609600" y="3276600"/>
          <a:ext cx="8138158" cy="1722375"/>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722375">
                <a:tc>
                  <a:txBody>
                    <a:bodyPr/>
                    <a:lstStyle/>
                    <a:p>
                      <a:r>
                        <a:rPr lang="en-US" sz="1400" u="sng" dirty="0" smtClean="0">
                          <a:solidFill>
                            <a:srgbClr val="020202"/>
                          </a:solidFill>
                        </a:rPr>
                        <a:t>Sun</a:t>
                      </a:r>
                      <a:endParaRPr lang="en-US" sz="1200" dirty="0" smtClean="0">
                        <a:solidFill>
                          <a:srgbClr val="020202"/>
                        </a:solidFill>
                      </a:endParaRPr>
                    </a:p>
                    <a:p>
                      <a:r>
                        <a:rPr lang="en-US" sz="1100" b="0" dirty="0" smtClean="0">
                          <a:solidFill>
                            <a:srgbClr val="020202"/>
                          </a:solidFill>
                        </a:rPr>
                        <a:t>10:45 a.m</a:t>
                      </a:r>
                      <a:r>
                        <a:rPr lang="en-US" sz="1200" b="0" dirty="0" smtClean="0">
                          <a:solidFill>
                            <a:srgbClr val="020202"/>
                          </a:solidFill>
                        </a:rPr>
                        <a:t>.- </a:t>
                      </a:r>
                    </a:p>
                    <a:p>
                      <a:r>
                        <a:rPr lang="en-US" sz="1200" b="0" dirty="0" smtClean="0">
                          <a:solidFill>
                            <a:srgbClr val="020202"/>
                          </a:solidFill>
                        </a:rPr>
                        <a:t>7:34</a:t>
                      </a:r>
                      <a:r>
                        <a:rPr lang="en-US" sz="1200" b="0" baseline="0" dirty="0" smtClean="0">
                          <a:solidFill>
                            <a:srgbClr val="020202"/>
                          </a:solidFill>
                        </a:rPr>
                        <a:t> p.m.</a:t>
                      </a:r>
                      <a:endParaRPr lang="en-US" sz="1200" dirty="0" smtClean="0">
                        <a:solidFill>
                          <a:srgbClr val="020202"/>
                        </a:solidFill>
                      </a:endParaRPr>
                    </a:p>
                    <a:p>
                      <a:endParaRPr lang="en-US" sz="1400" dirty="0" smtClean="0">
                        <a:solidFill>
                          <a:srgbClr val="020202"/>
                        </a:solidFill>
                      </a:endParaRPr>
                    </a:p>
                    <a:p>
                      <a:r>
                        <a:rPr lang="en-US" sz="1400" dirty="0" smtClean="0">
                          <a:solidFill>
                            <a:srgbClr val="020202"/>
                          </a:solidFill>
                        </a:rPr>
                        <a:t>Type</a:t>
                      </a:r>
                      <a:r>
                        <a:rPr lang="en-US" sz="1400" baseline="0" dirty="0" smtClean="0">
                          <a:solidFill>
                            <a:srgbClr val="020202"/>
                          </a:solidFill>
                        </a:rPr>
                        <a:t> 1</a:t>
                      </a:r>
                    </a:p>
                    <a:p>
                      <a:r>
                        <a:rPr lang="en-US" sz="1400" b="1" dirty="0" smtClean="0">
                          <a:solidFill>
                            <a:srgbClr val="020202"/>
                          </a:solidFill>
                        </a:rPr>
                        <a:t>Day</a:t>
                      </a:r>
                      <a:r>
                        <a:rPr lang="en-US" sz="1400" b="1" baseline="0" dirty="0" smtClean="0">
                          <a:solidFill>
                            <a:srgbClr val="020202"/>
                          </a:solidFill>
                        </a:rPr>
                        <a:t> 8</a:t>
                      </a:r>
                      <a:endParaRPr lang="en-US" sz="1400" b="0" dirty="0" smtClean="0">
                        <a:solidFill>
                          <a:srgbClr val="020202"/>
                        </a:solidFill>
                      </a:endParaRP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100" b="0" dirty="0" smtClean="0">
                          <a:solidFill>
                            <a:srgbClr val="020202"/>
                          </a:solidFill>
                        </a:rPr>
                        <a:t>5:38 a.m</a:t>
                      </a:r>
                      <a:r>
                        <a:rPr lang="en-US" sz="1200" b="0" dirty="0" smtClean="0">
                          <a:solidFill>
                            <a:srgbClr val="020202"/>
                          </a:solidFill>
                        </a:rPr>
                        <a:t>.- </a:t>
                      </a:r>
                    </a:p>
                    <a:p>
                      <a:r>
                        <a:rPr lang="en-US" sz="1200" b="0" dirty="0" smtClean="0">
                          <a:solidFill>
                            <a:srgbClr val="020202"/>
                          </a:solidFill>
                        </a:rPr>
                        <a:t>7:14</a:t>
                      </a:r>
                      <a:r>
                        <a:rPr lang="en-US" sz="1200" b="0" baseline="0" dirty="0" smtClean="0">
                          <a:solidFill>
                            <a:srgbClr val="020202"/>
                          </a:solidFill>
                        </a:rPr>
                        <a:t> p.m.</a:t>
                      </a:r>
                      <a:endParaRPr lang="en-US" sz="1200" dirty="0" smtClean="0">
                        <a:solidFill>
                          <a:srgbClr val="020202"/>
                        </a:solidFill>
                      </a:endParaRPr>
                    </a:p>
                    <a:p>
                      <a:endParaRPr lang="en-US" sz="1200" dirty="0" smtClean="0">
                        <a:solidFill>
                          <a:srgbClr val="020202"/>
                        </a:solidFill>
                      </a:endParaRPr>
                    </a:p>
                    <a:p>
                      <a:r>
                        <a:rPr lang="en-US" sz="1400" dirty="0" smtClean="0">
                          <a:solidFill>
                            <a:srgbClr val="020202"/>
                          </a:solidFill>
                        </a:rPr>
                        <a:t>Type</a:t>
                      </a:r>
                      <a:r>
                        <a:rPr lang="en-US" sz="1400" baseline="0" dirty="0" smtClean="0">
                          <a:solidFill>
                            <a:srgbClr val="020202"/>
                          </a:solidFill>
                        </a:rPr>
                        <a:t> 1</a:t>
                      </a:r>
                    </a:p>
                    <a:p>
                      <a:r>
                        <a:rPr lang="en-US" sz="1400" b="1" dirty="0" smtClean="0">
                          <a:solidFill>
                            <a:srgbClr val="020202"/>
                          </a:solidFill>
                        </a:rPr>
                        <a:t>Day</a:t>
                      </a:r>
                      <a:r>
                        <a:rPr lang="en-US" sz="1400" b="1" baseline="0" dirty="0" smtClean="0">
                          <a:solidFill>
                            <a:srgbClr val="020202"/>
                          </a:solidFill>
                        </a:rPr>
                        <a:t> 9</a:t>
                      </a:r>
                      <a:endParaRPr lang="en-US" sz="1400" b="1"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100" b="0" dirty="0" smtClean="0">
                          <a:solidFill>
                            <a:srgbClr val="020202"/>
                          </a:solidFill>
                        </a:rPr>
                        <a:t>1:30 p.m</a:t>
                      </a:r>
                      <a:r>
                        <a:rPr lang="en-US" sz="1200" b="0" dirty="0" smtClean="0">
                          <a:solidFill>
                            <a:srgbClr val="020202"/>
                          </a:solidFill>
                        </a:rPr>
                        <a:t>.- </a:t>
                      </a:r>
                    </a:p>
                    <a:p>
                      <a:r>
                        <a:rPr lang="en-US" sz="1200" b="0" dirty="0" smtClean="0">
                          <a:solidFill>
                            <a:srgbClr val="020202"/>
                          </a:solidFill>
                        </a:rPr>
                        <a:t>11:52</a:t>
                      </a:r>
                      <a:r>
                        <a:rPr lang="en-US" sz="1200" b="0" baseline="0" dirty="0" smtClean="0">
                          <a:solidFill>
                            <a:srgbClr val="020202"/>
                          </a:solidFill>
                        </a:rPr>
                        <a:t> p.m.</a:t>
                      </a:r>
                      <a:endParaRPr lang="en-US" sz="1200" b="0" dirty="0" smtClean="0">
                        <a:solidFill>
                          <a:srgbClr val="020202"/>
                        </a:solidFill>
                      </a:endParaRPr>
                    </a:p>
                    <a:p>
                      <a:endParaRPr lang="en-US" sz="1200" dirty="0" smtClean="0">
                        <a:solidFill>
                          <a:srgbClr val="020202"/>
                        </a:solidFill>
                      </a:endParaRPr>
                    </a:p>
                    <a:p>
                      <a:r>
                        <a:rPr lang="en-US" sz="1400" dirty="0" smtClean="0">
                          <a:solidFill>
                            <a:srgbClr val="020202"/>
                          </a:solidFill>
                        </a:rPr>
                        <a:t>Type</a:t>
                      </a:r>
                      <a:r>
                        <a:rPr lang="en-US" sz="1400" baseline="0" dirty="0" smtClean="0">
                          <a:solidFill>
                            <a:srgbClr val="020202"/>
                          </a:solidFill>
                        </a:rPr>
                        <a:t> 2</a:t>
                      </a:r>
                    </a:p>
                    <a:p>
                      <a:r>
                        <a:rPr lang="en-US" sz="1400" b="1" dirty="0" smtClean="0">
                          <a:solidFill>
                            <a:srgbClr val="020202"/>
                          </a:solidFill>
                        </a:rPr>
                        <a:t>Day</a:t>
                      </a:r>
                      <a:r>
                        <a:rPr lang="en-US" sz="1400" b="1" baseline="0" dirty="0" smtClean="0">
                          <a:solidFill>
                            <a:srgbClr val="020202"/>
                          </a:solidFill>
                        </a:rPr>
                        <a:t> 10</a:t>
                      </a:r>
                    </a:p>
                    <a:p>
                      <a:r>
                        <a:rPr lang="en-US" sz="1000" b="1" baseline="0" dirty="0" smtClean="0">
                          <a:solidFill>
                            <a:srgbClr val="7030A0"/>
                          </a:solidFill>
                        </a:rPr>
                        <a:t>6</a:t>
                      </a:r>
                      <a:r>
                        <a:rPr lang="en-US" sz="1000" b="1" baseline="30000" dirty="0" smtClean="0">
                          <a:solidFill>
                            <a:srgbClr val="7030A0"/>
                          </a:solidFill>
                        </a:rPr>
                        <a:t>th</a:t>
                      </a:r>
                      <a:r>
                        <a:rPr lang="en-US" sz="1000" b="1" baseline="0" dirty="0" smtClean="0">
                          <a:solidFill>
                            <a:srgbClr val="7030A0"/>
                          </a:solidFill>
                        </a:rPr>
                        <a:t> consecutive day worked</a:t>
                      </a:r>
                      <a:endParaRPr lang="en-US" sz="1000" b="1" dirty="0" smtClean="0">
                        <a:solidFill>
                          <a:srgbClr val="7030A0"/>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rgbClr val="0000FF"/>
                          </a:solidFill>
                        </a:rPr>
                        <a:t>24 hours off &amp;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rgbClr val="0000FF"/>
                          </a:solidFill>
                        </a:rPr>
                        <a:t>Day</a:t>
                      </a:r>
                      <a:r>
                        <a:rPr lang="en-US" sz="1100" b="1" baseline="0" dirty="0" smtClean="0">
                          <a:solidFill>
                            <a:srgbClr val="0000FF"/>
                          </a:solidFill>
                        </a:rPr>
                        <a:t> Off #2</a:t>
                      </a:r>
                      <a:endParaRPr lang="en-US" sz="1100" b="0" dirty="0" smtClean="0">
                        <a:solidFill>
                          <a:srgbClr val="0000FF"/>
                        </a:solidFill>
                      </a:endParaRPr>
                    </a:p>
                    <a:p>
                      <a:endParaRPr lang="en-US" sz="1400" dirty="0" smtClean="0">
                        <a:solidFill>
                          <a:srgbClr val="020202"/>
                        </a:solidFill>
                      </a:endParaRPr>
                    </a:p>
                    <a:p>
                      <a:r>
                        <a:rPr lang="en-US" sz="1400" b="1" baseline="0" dirty="0" smtClean="0">
                          <a:solidFill>
                            <a:srgbClr val="020202"/>
                          </a:solidFill>
                        </a:rPr>
                        <a:t>Day 11</a:t>
                      </a:r>
                    </a:p>
                    <a:p>
                      <a:r>
                        <a:rPr lang="en-US" sz="1200" b="1" dirty="0" smtClean="0">
                          <a:solidFill>
                            <a:srgbClr val="0000FF"/>
                          </a:solidFill>
                        </a:rPr>
                        <a:t>14 day Series</a:t>
                      </a:r>
                      <a:r>
                        <a:rPr lang="en-US" sz="1200" b="1" baseline="0" dirty="0" smtClean="0">
                          <a:solidFill>
                            <a:srgbClr val="0000FF"/>
                          </a:solidFill>
                        </a:rPr>
                        <a:t> Ends</a:t>
                      </a:r>
                      <a:endParaRPr lang="en-US" sz="1200" b="1" dirty="0" smtClean="0">
                        <a:solidFill>
                          <a:srgbClr val="0000FF"/>
                        </a:solidFill>
                      </a:endParaRPr>
                    </a:p>
                  </a:txBody>
                  <a:tcPr>
                    <a:solidFill>
                      <a:schemeClr val="accent6">
                        <a:lumMod val="60000"/>
                        <a:lumOff val="40000"/>
                      </a:schemeClr>
                    </a:solidFill>
                  </a:tcPr>
                </a:tc>
                <a:tc>
                  <a:txBody>
                    <a:bodyPr/>
                    <a:lstStyle/>
                    <a:p>
                      <a:r>
                        <a:rPr lang="en-US" sz="1400" u="sng" dirty="0" smtClean="0">
                          <a:solidFill>
                            <a:srgbClr val="020202"/>
                          </a:solidFill>
                        </a:rPr>
                        <a:t>Thu</a:t>
                      </a:r>
                      <a:endParaRPr lang="en-US" sz="1200" b="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400" baseline="0" dirty="0" smtClean="0">
                        <a:solidFill>
                          <a:srgbClr val="020202"/>
                        </a:solidFill>
                      </a:endParaRPr>
                    </a:p>
                    <a:p>
                      <a:r>
                        <a:rPr lang="en-US" sz="1400" baseline="0" dirty="0" smtClean="0">
                          <a:solidFill>
                            <a:srgbClr val="020202"/>
                          </a:solidFill>
                        </a:rPr>
                        <a:t>Day 1</a:t>
                      </a:r>
                    </a:p>
                    <a:p>
                      <a:endParaRPr lang="en-US" sz="1400" b="1" baseline="0" dirty="0" smtClean="0">
                        <a:solidFill>
                          <a:srgbClr val="0000FF"/>
                        </a:solidFill>
                      </a:endParaRPr>
                    </a:p>
                    <a:p>
                      <a:r>
                        <a:rPr lang="en-US" sz="1200" b="1" baseline="0" dirty="0" smtClean="0">
                          <a:solidFill>
                            <a:srgbClr val="0000FF"/>
                          </a:solidFill>
                        </a:rPr>
                        <a:t>New series</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400" baseline="0" dirty="0" smtClean="0">
                        <a:solidFill>
                          <a:srgbClr val="020202"/>
                        </a:solidFill>
                      </a:endParaRPr>
                    </a:p>
                    <a:p>
                      <a:r>
                        <a:rPr lang="en-US" sz="1400" baseline="0" dirty="0" smtClean="0">
                          <a:solidFill>
                            <a:srgbClr val="020202"/>
                          </a:solidFill>
                        </a:rPr>
                        <a:t>Day 2</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endParaRPr lang="en-US" sz="140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3</a:t>
                      </a:r>
                      <a:endParaRPr lang="en-US" sz="1400" dirty="0" smtClean="0">
                        <a:solidFill>
                          <a:srgbClr val="020202"/>
                        </a:solidFill>
                      </a:endParaRPr>
                    </a:p>
                    <a:p>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graphicFrame>
        <p:nvGraphicFramePr>
          <p:cNvPr id="38" name="Content Placeholder 3"/>
          <p:cNvGraphicFramePr>
            <a:graphicFrameLocks/>
          </p:cNvGraphicFramePr>
          <p:nvPr/>
        </p:nvGraphicFramePr>
        <p:xfrm>
          <a:off x="609600" y="1447800"/>
          <a:ext cx="8138158" cy="152400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524000">
                <a:tc>
                  <a:txBody>
                    <a:bodyPr/>
                    <a:lstStyle/>
                    <a:p>
                      <a:r>
                        <a:rPr lang="en-US" sz="1400" u="sng" dirty="0" smtClean="0">
                          <a:solidFill>
                            <a:srgbClr val="020202"/>
                          </a:solidFill>
                        </a:rPr>
                        <a:t>Sun</a:t>
                      </a:r>
                      <a:endParaRPr lang="en-US" sz="1200" dirty="0" smtClean="0">
                        <a:solidFill>
                          <a:srgbClr val="020202"/>
                        </a:solidFill>
                      </a:endParaRPr>
                    </a:p>
                    <a:p>
                      <a:r>
                        <a:rPr lang="en-US" sz="1400" dirty="0" smtClean="0">
                          <a:solidFill>
                            <a:srgbClr val="020202"/>
                          </a:solidFill>
                        </a:rPr>
                        <a:t> </a:t>
                      </a:r>
                      <a:r>
                        <a:rPr lang="en-US" sz="1200" b="0" dirty="0" smtClean="0">
                          <a:solidFill>
                            <a:srgbClr val="020202"/>
                          </a:solidFill>
                        </a:rPr>
                        <a:t>4</a:t>
                      </a:r>
                      <a:r>
                        <a:rPr lang="en-US" sz="1200" b="0" baseline="0" dirty="0" smtClean="0">
                          <a:solidFill>
                            <a:srgbClr val="020202"/>
                          </a:solidFill>
                        </a:rPr>
                        <a:t> a.m.-</a:t>
                      </a:r>
                    </a:p>
                    <a:p>
                      <a:r>
                        <a:rPr lang="en-US" sz="1200" b="0" baseline="0" dirty="0" smtClean="0">
                          <a:solidFill>
                            <a:srgbClr val="020202"/>
                          </a:solidFill>
                        </a:rPr>
                        <a:t>12 p.m.</a:t>
                      </a:r>
                      <a:endParaRPr lang="en-US" sz="1400" dirty="0" smtClean="0">
                        <a:solidFill>
                          <a:srgbClr val="020202"/>
                        </a:solidFill>
                      </a:endParaRPr>
                    </a:p>
                    <a:p>
                      <a:endParaRPr lang="en-US" sz="1400" dirty="0" smtClean="0">
                        <a:solidFill>
                          <a:srgbClr val="020202"/>
                        </a:solidFill>
                      </a:endParaRPr>
                    </a:p>
                    <a:p>
                      <a:r>
                        <a:rPr lang="en-US" sz="1400" dirty="0" smtClean="0">
                          <a:solidFill>
                            <a:srgbClr val="020202"/>
                          </a:solidFill>
                        </a:rPr>
                        <a:t>Type</a:t>
                      </a:r>
                      <a:r>
                        <a:rPr lang="en-US" sz="1400" baseline="0" dirty="0" smtClean="0">
                          <a:solidFill>
                            <a:srgbClr val="020202"/>
                          </a:solidFill>
                        </a:rPr>
                        <a:t> 1 </a:t>
                      </a:r>
                    </a:p>
                    <a:p>
                      <a:r>
                        <a:rPr lang="en-US" sz="1400" baseline="0" dirty="0" smtClean="0">
                          <a:solidFill>
                            <a:srgbClr val="020202"/>
                          </a:solidFill>
                        </a:rPr>
                        <a:t>Day 1</a:t>
                      </a:r>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5:38 a.m</a:t>
                      </a:r>
                      <a:r>
                        <a:rPr lang="en-US" sz="1200" dirty="0" smtClean="0">
                          <a:solidFill>
                            <a:srgbClr val="020202"/>
                          </a:solidFill>
                        </a:rPr>
                        <a:t>.-</a:t>
                      </a:r>
                    </a:p>
                    <a:p>
                      <a:r>
                        <a:rPr lang="en-US" sz="1200" b="0" dirty="0" smtClean="0">
                          <a:solidFill>
                            <a:srgbClr val="020202"/>
                          </a:solidFill>
                        </a:rPr>
                        <a:t>7:14 p.m.</a:t>
                      </a:r>
                    </a:p>
                    <a:p>
                      <a:endParaRPr lang="en-US" sz="1600" baseline="0" dirty="0" smtClean="0">
                        <a:solidFill>
                          <a:srgbClr val="020202"/>
                        </a:solidFill>
                      </a:endParaRPr>
                    </a:p>
                    <a:p>
                      <a:r>
                        <a:rPr lang="en-US" sz="1400" dirty="0" smtClean="0">
                          <a:solidFill>
                            <a:srgbClr val="020202"/>
                          </a:solidFill>
                        </a:rPr>
                        <a:t>Type 1</a:t>
                      </a:r>
                    </a:p>
                    <a:p>
                      <a:r>
                        <a:rPr lang="en-US" sz="1400" dirty="0" smtClean="0">
                          <a:solidFill>
                            <a:srgbClr val="020202"/>
                          </a:solidFill>
                        </a:rPr>
                        <a:t>Day 2</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1:30 p.m</a:t>
                      </a:r>
                      <a:r>
                        <a:rPr lang="en-US" sz="1400" b="0" dirty="0" smtClean="0">
                          <a:solidFill>
                            <a:srgbClr val="020202"/>
                          </a:solidFill>
                        </a:rPr>
                        <a:t>.- </a:t>
                      </a:r>
                    </a:p>
                    <a:p>
                      <a:r>
                        <a:rPr lang="en-US" sz="1400" b="0" dirty="0" smtClean="0">
                          <a:solidFill>
                            <a:srgbClr val="020202"/>
                          </a:solidFill>
                        </a:rPr>
                        <a:t>11:52</a:t>
                      </a:r>
                      <a:r>
                        <a:rPr lang="en-US" sz="1400" b="0" baseline="0" dirty="0" smtClean="0">
                          <a:solidFill>
                            <a:srgbClr val="020202"/>
                          </a:solidFill>
                        </a:rPr>
                        <a:t> p.m.</a:t>
                      </a:r>
                      <a:endParaRPr lang="en-US" sz="1400" b="0" dirty="0" smtClean="0">
                        <a:solidFill>
                          <a:srgbClr val="020202"/>
                        </a:solidFill>
                      </a:endParaRPr>
                    </a:p>
                    <a:p>
                      <a:endParaRPr lang="en-US" sz="1200" dirty="0" smtClean="0">
                        <a:solidFill>
                          <a:srgbClr val="020202"/>
                        </a:solidFill>
                      </a:endParaRPr>
                    </a:p>
                    <a:p>
                      <a:r>
                        <a:rPr lang="en-US" sz="1400" dirty="0" smtClean="0">
                          <a:solidFill>
                            <a:srgbClr val="020202"/>
                          </a:solidFill>
                        </a:rPr>
                        <a:t>Type</a:t>
                      </a:r>
                      <a:r>
                        <a:rPr lang="en-US" sz="1400" baseline="0" dirty="0" smtClean="0">
                          <a:solidFill>
                            <a:srgbClr val="020202"/>
                          </a:solidFill>
                        </a:rPr>
                        <a:t> 2</a:t>
                      </a:r>
                    </a:p>
                    <a:p>
                      <a:r>
                        <a:rPr lang="en-US" sz="1400" b="1" dirty="0" smtClean="0">
                          <a:solidFill>
                            <a:srgbClr val="020202"/>
                          </a:solidFill>
                        </a:rPr>
                        <a:t>Day</a:t>
                      </a:r>
                      <a:r>
                        <a:rPr lang="en-US" sz="1400" b="1" baseline="0" dirty="0" smtClean="0">
                          <a:solidFill>
                            <a:srgbClr val="020202"/>
                          </a:solidFill>
                        </a:rPr>
                        <a:t> 3</a:t>
                      </a:r>
                      <a:endParaRPr lang="en-US" sz="1400" b="1"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p>
                    <a:p>
                      <a:endParaRPr lang="en-US" sz="1200" dirty="0" smtClean="0">
                        <a:solidFill>
                          <a:srgbClr val="020202"/>
                        </a:solidFill>
                      </a:endParaRPr>
                    </a:p>
                    <a:p>
                      <a:r>
                        <a:rPr lang="en-US" sz="1200" b="1" dirty="0" smtClean="0">
                          <a:solidFill>
                            <a:srgbClr val="0000FF"/>
                          </a:solidFill>
                        </a:rPr>
                        <a:t>Day</a:t>
                      </a:r>
                      <a:r>
                        <a:rPr lang="en-US" sz="1200" b="1" baseline="0" dirty="0" smtClean="0">
                          <a:solidFill>
                            <a:srgbClr val="0000FF"/>
                          </a:solidFill>
                        </a:rPr>
                        <a:t> Off #1</a:t>
                      </a:r>
                      <a:endParaRPr lang="en-US" sz="1200" b="1" dirty="0" smtClean="0">
                        <a:solidFill>
                          <a:srgbClr val="0000FF"/>
                        </a:solidFill>
                      </a:endParaRPr>
                    </a:p>
                    <a:p>
                      <a:endParaRPr lang="en-US" sz="1200" dirty="0" smtClean="0">
                        <a:solidFill>
                          <a:srgbClr val="020202"/>
                        </a:solidFill>
                      </a:endParaRPr>
                    </a:p>
                    <a:p>
                      <a:endParaRPr lang="en-US" sz="1600" baseline="0" dirty="0" smtClean="0">
                        <a:solidFill>
                          <a:srgbClr val="020202"/>
                        </a:solidFill>
                      </a:endParaRPr>
                    </a:p>
                    <a:p>
                      <a:r>
                        <a:rPr lang="en-US" sz="1400" b="1" dirty="0" smtClean="0">
                          <a:solidFill>
                            <a:srgbClr val="020202"/>
                          </a:solidFill>
                        </a:rPr>
                        <a:t>Day</a:t>
                      </a:r>
                      <a:r>
                        <a:rPr lang="en-US" sz="1400" b="1" baseline="0" dirty="0" smtClean="0">
                          <a:solidFill>
                            <a:srgbClr val="020202"/>
                          </a:solidFill>
                        </a:rPr>
                        <a:t> 4</a:t>
                      </a:r>
                      <a:endParaRPr lang="en-US" sz="1400" b="1" dirty="0">
                        <a:solidFill>
                          <a:srgbClr val="020202"/>
                        </a:solidFill>
                      </a:endParaRPr>
                    </a:p>
                  </a:txBody>
                  <a:tcPr>
                    <a:solidFill>
                      <a:schemeClr val="accent6">
                        <a:lumMod val="60000"/>
                        <a:lumOff val="40000"/>
                      </a:schemeClr>
                    </a:solidFill>
                  </a:tcPr>
                </a:tc>
                <a:tc>
                  <a:txBody>
                    <a:bodyPr/>
                    <a:lstStyle/>
                    <a:p>
                      <a:r>
                        <a:rPr lang="en-US" sz="1400" u="sng" dirty="0" smtClean="0">
                          <a:solidFill>
                            <a:srgbClr val="020202"/>
                          </a:solidFill>
                        </a:rPr>
                        <a:t>Thu</a:t>
                      </a:r>
                      <a:endParaRPr lang="en-US" sz="1200" dirty="0" smtClean="0">
                        <a:solidFill>
                          <a:srgbClr val="020202"/>
                        </a:solidFill>
                      </a:endParaRPr>
                    </a:p>
                    <a:p>
                      <a:r>
                        <a:rPr lang="en-US" sz="1100" b="0" dirty="0" smtClean="0">
                          <a:solidFill>
                            <a:srgbClr val="020202"/>
                          </a:solidFill>
                        </a:rPr>
                        <a:t>1:30 p.m</a:t>
                      </a:r>
                      <a:r>
                        <a:rPr lang="en-US" sz="1200" b="0" dirty="0" smtClean="0">
                          <a:solidFill>
                            <a:srgbClr val="020202"/>
                          </a:solidFill>
                        </a:rPr>
                        <a:t>.- </a:t>
                      </a:r>
                    </a:p>
                    <a:p>
                      <a:r>
                        <a:rPr lang="en-US" sz="1200" b="0" dirty="0" smtClean="0">
                          <a:solidFill>
                            <a:srgbClr val="020202"/>
                          </a:solidFill>
                        </a:rPr>
                        <a:t>11:52</a:t>
                      </a:r>
                      <a:r>
                        <a:rPr lang="en-US" sz="1200" b="0" baseline="0" dirty="0" smtClean="0">
                          <a:solidFill>
                            <a:srgbClr val="020202"/>
                          </a:solidFill>
                        </a:rPr>
                        <a:t> p.m.</a:t>
                      </a:r>
                      <a:endParaRPr lang="en-US" sz="1200" b="0" dirty="0" smtClean="0">
                        <a:solidFill>
                          <a:srgbClr val="020202"/>
                        </a:solidFill>
                      </a:endParaRPr>
                    </a:p>
                    <a:p>
                      <a:endParaRPr lang="en-US" sz="1200" b="0" dirty="0" smtClean="0">
                        <a:solidFill>
                          <a:srgbClr val="020202"/>
                        </a:solidFill>
                      </a:endParaRPr>
                    </a:p>
                    <a:p>
                      <a:endParaRPr lang="en-US" sz="1200" dirty="0" smtClean="0">
                        <a:solidFill>
                          <a:srgbClr val="020202"/>
                        </a:solidFill>
                      </a:endParaRPr>
                    </a:p>
                    <a:p>
                      <a:r>
                        <a:rPr lang="en-US" sz="1400" dirty="0" smtClean="0">
                          <a:solidFill>
                            <a:srgbClr val="020202"/>
                          </a:solidFill>
                        </a:rPr>
                        <a:t>Type</a:t>
                      </a:r>
                      <a:r>
                        <a:rPr lang="en-US" sz="1400" baseline="0" dirty="0" smtClean="0">
                          <a:solidFill>
                            <a:srgbClr val="020202"/>
                          </a:solidFill>
                        </a:rPr>
                        <a:t> 2</a:t>
                      </a:r>
                    </a:p>
                    <a:p>
                      <a:r>
                        <a:rPr lang="en-US" sz="1200" dirty="0" smtClean="0">
                          <a:solidFill>
                            <a:srgbClr val="020202"/>
                          </a:solidFill>
                        </a:rPr>
                        <a:t>Day 5</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100" b="0" dirty="0" smtClean="0">
                          <a:solidFill>
                            <a:srgbClr val="020202"/>
                          </a:solidFill>
                        </a:rPr>
                        <a:t>1:30 p.m</a:t>
                      </a:r>
                      <a:r>
                        <a:rPr lang="en-US" sz="1200" b="0" dirty="0" smtClean="0">
                          <a:solidFill>
                            <a:srgbClr val="020202"/>
                          </a:solidFill>
                        </a:rPr>
                        <a:t>.- </a:t>
                      </a:r>
                    </a:p>
                    <a:p>
                      <a:r>
                        <a:rPr lang="en-US" sz="1200" b="0" dirty="0" smtClean="0">
                          <a:solidFill>
                            <a:srgbClr val="020202"/>
                          </a:solidFill>
                        </a:rPr>
                        <a:t>11:52</a:t>
                      </a:r>
                      <a:r>
                        <a:rPr lang="en-US" sz="1200" b="0" baseline="0" dirty="0" smtClean="0">
                          <a:solidFill>
                            <a:srgbClr val="020202"/>
                          </a:solidFill>
                        </a:rPr>
                        <a:t> p.m.</a:t>
                      </a:r>
                      <a:endParaRPr lang="en-US" sz="1200" b="0" dirty="0" smtClean="0">
                        <a:solidFill>
                          <a:srgbClr val="020202"/>
                        </a:solidFill>
                      </a:endParaRPr>
                    </a:p>
                    <a:p>
                      <a:endParaRPr lang="en-US" sz="1200" b="0" dirty="0" smtClean="0">
                        <a:solidFill>
                          <a:srgbClr val="020202"/>
                        </a:solidFill>
                      </a:endParaRPr>
                    </a:p>
                    <a:p>
                      <a:endParaRPr lang="en-US" sz="1200" dirty="0" smtClean="0">
                        <a:solidFill>
                          <a:srgbClr val="020202"/>
                        </a:solidFill>
                      </a:endParaRPr>
                    </a:p>
                    <a:p>
                      <a:r>
                        <a:rPr lang="en-US" sz="1400" dirty="0" smtClean="0">
                          <a:solidFill>
                            <a:srgbClr val="020202"/>
                          </a:solidFill>
                        </a:rPr>
                        <a:t>Type</a:t>
                      </a:r>
                      <a:r>
                        <a:rPr lang="en-US" sz="1400" baseline="0" dirty="0" smtClean="0">
                          <a:solidFill>
                            <a:srgbClr val="020202"/>
                          </a:solidFill>
                        </a:rPr>
                        <a:t> 2</a:t>
                      </a:r>
                    </a:p>
                    <a:p>
                      <a:r>
                        <a:rPr lang="en-US" sz="1200" dirty="0" smtClean="0">
                          <a:solidFill>
                            <a:srgbClr val="020202"/>
                          </a:solidFill>
                        </a:rPr>
                        <a:t>Day 6</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100" b="0" dirty="0" smtClean="0">
                          <a:solidFill>
                            <a:srgbClr val="020202"/>
                          </a:solidFill>
                        </a:rPr>
                        <a:t>10:39 a.m</a:t>
                      </a:r>
                      <a:r>
                        <a:rPr lang="en-US" sz="1200" b="0" dirty="0" smtClean="0">
                          <a:solidFill>
                            <a:srgbClr val="020202"/>
                          </a:solidFill>
                        </a:rPr>
                        <a:t>.- </a:t>
                      </a:r>
                    </a:p>
                    <a:p>
                      <a:r>
                        <a:rPr lang="en-US" sz="1200" b="0" dirty="0" smtClean="0">
                          <a:solidFill>
                            <a:srgbClr val="020202"/>
                          </a:solidFill>
                        </a:rPr>
                        <a:t>7:45</a:t>
                      </a:r>
                      <a:r>
                        <a:rPr lang="en-US" sz="1200" b="0" baseline="0" dirty="0" smtClean="0">
                          <a:solidFill>
                            <a:srgbClr val="020202"/>
                          </a:solidFill>
                        </a:rPr>
                        <a:t> p.m.</a:t>
                      </a:r>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20202"/>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20202"/>
                          </a:solidFill>
                        </a:rPr>
                        <a:t>Type</a:t>
                      </a:r>
                      <a:r>
                        <a:rPr lang="en-US" sz="1400" baseline="0" dirty="0" smtClean="0">
                          <a:solidFill>
                            <a:srgbClr val="020202"/>
                          </a:solidFill>
                        </a:rPr>
                        <a:t> 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020202"/>
                          </a:solidFill>
                        </a:rPr>
                        <a:t>Day 7</a:t>
                      </a:r>
                      <a:endParaRPr lang="en-US" sz="1400" dirty="0" smtClean="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73784" name="Title 1"/>
          <p:cNvSpPr>
            <a:spLocks noGrp="1"/>
          </p:cNvSpPr>
          <p:nvPr>
            <p:ph type="title" idx="4294967295"/>
          </p:nvPr>
        </p:nvSpPr>
        <p:spPr>
          <a:xfrm>
            <a:off x="1066800" y="227013"/>
            <a:ext cx="8077200" cy="762000"/>
          </a:xfrm>
          <a:noFill/>
        </p:spPr>
        <p:txBody>
          <a:bodyPr/>
          <a:lstStyle/>
          <a:p>
            <a:pPr eaLnBrk="1" hangingPunct="1"/>
            <a:r>
              <a:rPr lang="en-US" b="1" smtClean="0"/>
              <a:t>Type 1-Extra list Basic Example:</a:t>
            </a:r>
            <a:endParaRPr lang="en-US" smtClean="0"/>
          </a:p>
        </p:txBody>
      </p:sp>
      <p:sp>
        <p:nvSpPr>
          <p:cNvPr id="73785" name="TextBox 6"/>
          <p:cNvSpPr txBox="1">
            <a:spLocks noChangeArrowheads="1"/>
          </p:cNvSpPr>
          <p:nvPr/>
        </p:nvSpPr>
        <p:spPr bwMode="auto">
          <a:xfrm>
            <a:off x="2590800" y="914401"/>
            <a:ext cx="3962400" cy="584775"/>
          </a:xfrm>
          <a:prstGeom prst="rect">
            <a:avLst/>
          </a:prstGeom>
          <a:noFill/>
          <a:ln w="9525">
            <a:noFill/>
            <a:miter lim="800000"/>
            <a:headEnd/>
            <a:tailEnd/>
          </a:ln>
        </p:spPr>
        <p:txBody>
          <a:bodyPr>
            <a:spAutoFit/>
          </a:bodyPr>
          <a:lstStyle/>
          <a:p>
            <a:pPr algn="ctr"/>
            <a:r>
              <a:rPr lang="en-US" sz="3200" b="1">
                <a:solidFill>
                  <a:srgbClr val="020202"/>
                </a:solidFill>
              </a:rPr>
              <a:t>3 weeks</a:t>
            </a:r>
          </a:p>
        </p:txBody>
      </p:sp>
      <p:sp>
        <p:nvSpPr>
          <p:cNvPr id="8" name="Down Arrow 7"/>
          <p:cNvSpPr/>
          <p:nvPr/>
        </p:nvSpPr>
        <p:spPr>
          <a:xfrm flipH="1">
            <a:off x="2590800" y="1524000"/>
            <a:ext cx="76200"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2667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788" name="TextBox 19"/>
          <p:cNvSpPr txBox="1">
            <a:spLocks noChangeArrowheads="1"/>
          </p:cNvSpPr>
          <p:nvPr/>
        </p:nvSpPr>
        <p:spPr bwMode="auto">
          <a:xfrm>
            <a:off x="990601" y="2971801"/>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3789" name="TextBox 20"/>
          <p:cNvSpPr txBox="1">
            <a:spLocks noChangeArrowheads="1"/>
          </p:cNvSpPr>
          <p:nvPr/>
        </p:nvSpPr>
        <p:spPr bwMode="auto">
          <a:xfrm>
            <a:off x="3276601" y="6550026"/>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3790" name="TextBox 22"/>
          <p:cNvSpPr txBox="1">
            <a:spLocks noChangeArrowheads="1"/>
          </p:cNvSpPr>
          <p:nvPr/>
        </p:nvSpPr>
        <p:spPr bwMode="auto">
          <a:xfrm>
            <a:off x="990601" y="6550026"/>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3791" name="TextBox 23"/>
          <p:cNvSpPr txBox="1">
            <a:spLocks noChangeArrowheads="1"/>
          </p:cNvSpPr>
          <p:nvPr/>
        </p:nvSpPr>
        <p:spPr bwMode="auto">
          <a:xfrm>
            <a:off x="6705601" y="29718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3792" name="TextBox 24"/>
          <p:cNvSpPr txBox="1">
            <a:spLocks noChangeArrowheads="1"/>
          </p:cNvSpPr>
          <p:nvPr/>
        </p:nvSpPr>
        <p:spPr bwMode="auto">
          <a:xfrm>
            <a:off x="5410201" y="29718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3793" name="TextBox 26"/>
          <p:cNvSpPr txBox="1">
            <a:spLocks noChangeArrowheads="1"/>
          </p:cNvSpPr>
          <p:nvPr/>
        </p:nvSpPr>
        <p:spPr bwMode="auto">
          <a:xfrm>
            <a:off x="4343401" y="29718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3794" name="TextBox 27"/>
          <p:cNvSpPr txBox="1">
            <a:spLocks noChangeArrowheads="1"/>
          </p:cNvSpPr>
          <p:nvPr/>
        </p:nvSpPr>
        <p:spPr bwMode="auto">
          <a:xfrm>
            <a:off x="2057400" y="2971801"/>
            <a:ext cx="228600" cy="307777"/>
          </a:xfrm>
          <a:prstGeom prst="rect">
            <a:avLst/>
          </a:prstGeom>
          <a:noFill/>
          <a:ln w="9525">
            <a:noFill/>
            <a:miter lim="800000"/>
            <a:headEnd/>
            <a:tailEnd/>
          </a:ln>
        </p:spPr>
        <p:txBody>
          <a:bodyPr>
            <a:spAutoFit/>
          </a:bodyPr>
          <a:lstStyle/>
          <a:p>
            <a:r>
              <a:rPr lang="en-US" sz="1400">
                <a:solidFill>
                  <a:srgbClr val="020202"/>
                </a:solidFill>
              </a:rPr>
              <a:t>2</a:t>
            </a:r>
          </a:p>
        </p:txBody>
      </p:sp>
      <p:sp>
        <p:nvSpPr>
          <p:cNvPr id="73795" name="TextBox 28"/>
          <p:cNvSpPr txBox="1">
            <a:spLocks noChangeArrowheads="1"/>
          </p:cNvSpPr>
          <p:nvPr/>
        </p:nvSpPr>
        <p:spPr bwMode="auto">
          <a:xfrm>
            <a:off x="3276601" y="2971801"/>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3796" name="TextBox 29"/>
          <p:cNvSpPr txBox="1">
            <a:spLocks noChangeArrowheads="1"/>
          </p:cNvSpPr>
          <p:nvPr/>
        </p:nvSpPr>
        <p:spPr bwMode="auto">
          <a:xfrm>
            <a:off x="2133601" y="6550026"/>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3797" name="TextBox 30"/>
          <p:cNvSpPr txBox="1">
            <a:spLocks noChangeArrowheads="1"/>
          </p:cNvSpPr>
          <p:nvPr/>
        </p:nvSpPr>
        <p:spPr bwMode="auto">
          <a:xfrm>
            <a:off x="5638801" y="4800601"/>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40" name="Down Arrow 39"/>
          <p:cNvSpPr/>
          <p:nvPr/>
        </p:nvSpPr>
        <p:spPr>
          <a:xfrm flipH="1">
            <a:off x="7391400" y="5181600"/>
            <a:ext cx="46038"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799" name="TextBox 45"/>
          <p:cNvSpPr txBox="1">
            <a:spLocks noChangeArrowheads="1"/>
          </p:cNvSpPr>
          <p:nvPr/>
        </p:nvSpPr>
        <p:spPr bwMode="auto">
          <a:xfrm>
            <a:off x="4495801" y="6550026"/>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3800" name="TextBox 46"/>
          <p:cNvSpPr txBox="1">
            <a:spLocks noChangeArrowheads="1"/>
          </p:cNvSpPr>
          <p:nvPr/>
        </p:nvSpPr>
        <p:spPr bwMode="auto">
          <a:xfrm>
            <a:off x="7924801" y="4800601"/>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3801" name="TextBox 47"/>
          <p:cNvSpPr txBox="1">
            <a:spLocks noChangeArrowheads="1"/>
          </p:cNvSpPr>
          <p:nvPr/>
        </p:nvSpPr>
        <p:spPr bwMode="auto">
          <a:xfrm>
            <a:off x="6629401" y="48006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3802" name="TextBox 48"/>
          <p:cNvSpPr txBox="1">
            <a:spLocks noChangeArrowheads="1"/>
          </p:cNvSpPr>
          <p:nvPr/>
        </p:nvSpPr>
        <p:spPr bwMode="auto">
          <a:xfrm>
            <a:off x="4267201" y="4800601"/>
            <a:ext cx="370101" cy="307777"/>
          </a:xfrm>
          <a:prstGeom prst="rect">
            <a:avLst/>
          </a:prstGeom>
          <a:noFill/>
          <a:ln w="9525">
            <a:noFill/>
            <a:miter lim="800000"/>
            <a:headEnd/>
            <a:tailEnd/>
          </a:ln>
        </p:spPr>
        <p:txBody>
          <a:bodyPr wrap="none">
            <a:spAutoFit/>
          </a:bodyPr>
          <a:lstStyle/>
          <a:p>
            <a:r>
              <a:rPr lang="en-US" sz="1400">
                <a:solidFill>
                  <a:srgbClr val="020202"/>
                </a:solidFill>
              </a:rPr>
              <a:t>11</a:t>
            </a:r>
          </a:p>
        </p:txBody>
      </p:sp>
      <p:sp>
        <p:nvSpPr>
          <p:cNvPr id="73803" name="TextBox 49"/>
          <p:cNvSpPr txBox="1">
            <a:spLocks noChangeArrowheads="1"/>
          </p:cNvSpPr>
          <p:nvPr/>
        </p:nvSpPr>
        <p:spPr bwMode="auto">
          <a:xfrm>
            <a:off x="3124201" y="48006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73804" name="TextBox 50"/>
          <p:cNvSpPr txBox="1">
            <a:spLocks noChangeArrowheads="1"/>
          </p:cNvSpPr>
          <p:nvPr/>
        </p:nvSpPr>
        <p:spPr bwMode="auto">
          <a:xfrm>
            <a:off x="2133601" y="48006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73805" name="TextBox 51"/>
          <p:cNvSpPr txBox="1">
            <a:spLocks noChangeArrowheads="1"/>
          </p:cNvSpPr>
          <p:nvPr/>
        </p:nvSpPr>
        <p:spPr bwMode="auto">
          <a:xfrm>
            <a:off x="990601" y="47244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73806" name="TextBox 52"/>
          <p:cNvSpPr txBox="1">
            <a:spLocks noChangeArrowheads="1"/>
          </p:cNvSpPr>
          <p:nvPr/>
        </p:nvSpPr>
        <p:spPr bwMode="auto">
          <a:xfrm>
            <a:off x="8001001" y="29718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3807" name="TextBox 56"/>
          <p:cNvSpPr txBox="1">
            <a:spLocks noChangeArrowheads="1"/>
          </p:cNvSpPr>
          <p:nvPr/>
        </p:nvSpPr>
        <p:spPr bwMode="auto">
          <a:xfrm>
            <a:off x="5562601" y="6550026"/>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73808" name="TextBox 57"/>
          <p:cNvSpPr txBox="1">
            <a:spLocks noChangeArrowheads="1"/>
          </p:cNvSpPr>
          <p:nvPr/>
        </p:nvSpPr>
        <p:spPr bwMode="auto">
          <a:xfrm>
            <a:off x="6705601" y="6550026"/>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73809" name="TextBox 58"/>
          <p:cNvSpPr txBox="1">
            <a:spLocks noChangeArrowheads="1"/>
          </p:cNvSpPr>
          <p:nvPr/>
        </p:nvSpPr>
        <p:spPr bwMode="auto">
          <a:xfrm>
            <a:off x="7924801" y="6550026"/>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44" name="Down Arrow 43"/>
          <p:cNvSpPr/>
          <p:nvPr/>
        </p:nvSpPr>
        <p:spPr>
          <a:xfrm flipH="1">
            <a:off x="1524000" y="1524000"/>
            <a:ext cx="76200"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1" name="Straight Connector 60"/>
          <p:cNvCxnSpPr/>
          <p:nvPr/>
        </p:nvCxnSpPr>
        <p:spPr>
          <a:xfrm>
            <a:off x="609600" y="2209800"/>
            <a:ext cx="81534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Down Arrow 8"/>
          <p:cNvSpPr/>
          <p:nvPr/>
        </p:nvSpPr>
        <p:spPr>
          <a:xfrm>
            <a:off x="3810000" y="1524000"/>
            <a:ext cx="46038" cy="12192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Down Arrow 32"/>
          <p:cNvSpPr/>
          <p:nvPr/>
        </p:nvSpPr>
        <p:spPr>
          <a:xfrm flipH="1">
            <a:off x="6172200" y="14478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2390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Down Arrow 5"/>
          <p:cNvSpPr/>
          <p:nvPr/>
        </p:nvSpPr>
        <p:spPr>
          <a:xfrm flipH="1">
            <a:off x="8458200" y="14478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1524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4" name="Straight Connector 63"/>
          <p:cNvCxnSpPr/>
          <p:nvPr/>
        </p:nvCxnSpPr>
        <p:spPr>
          <a:xfrm>
            <a:off x="609600" y="3962400"/>
            <a:ext cx="80772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H="1">
            <a:off x="39624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63246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Down Arrow 38"/>
          <p:cNvSpPr/>
          <p:nvPr/>
        </p:nvSpPr>
        <p:spPr>
          <a:xfrm flipH="1">
            <a:off x="73914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Down Arrow 53"/>
          <p:cNvSpPr/>
          <p:nvPr/>
        </p:nvSpPr>
        <p:spPr>
          <a:xfrm flipH="1">
            <a:off x="8534400" y="33528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Down Arrow 44"/>
          <p:cNvSpPr/>
          <p:nvPr/>
        </p:nvSpPr>
        <p:spPr>
          <a:xfrm flipH="1">
            <a:off x="1524000" y="51054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Down Arrow 54"/>
          <p:cNvSpPr/>
          <p:nvPr/>
        </p:nvSpPr>
        <p:spPr>
          <a:xfrm flipH="1">
            <a:off x="3962400" y="5181600"/>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Down Arrow 41"/>
          <p:cNvSpPr/>
          <p:nvPr/>
        </p:nvSpPr>
        <p:spPr>
          <a:xfrm>
            <a:off x="2743200" y="5181600"/>
            <a:ext cx="46038"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Down Arrow 55"/>
          <p:cNvSpPr/>
          <p:nvPr/>
        </p:nvSpPr>
        <p:spPr>
          <a:xfrm flipH="1">
            <a:off x="5181600" y="5181600"/>
            <a:ext cx="46038"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Down Arrow 40"/>
          <p:cNvSpPr/>
          <p:nvPr/>
        </p:nvSpPr>
        <p:spPr>
          <a:xfrm flipH="1">
            <a:off x="6172200" y="51054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6" name="Straight Connector 65"/>
          <p:cNvCxnSpPr/>
          <p:nvPr/>
        </p:nvCxnSpPr>
        <p:spPr>
          <a:xfrm>
            <a:off x="685800" y="5791200"/>
            <a:ext cx="80010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Down Arrow 42"/>
          <p:cNvSpPr/>
          <p:nvPr/>
        </p:nvSpPr>
        <p:spPr>
          <a:xfrm flipH="1">
            <a:off x="8610600" y="51054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Type 1-Extra List example:</a:t>
            </a:r>
          </a:p>
        </p:txBody>
      </p:sp>
      <p:sp>
        <p:nvSpPr>
          <p:cNvPr id="16388"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1 :</a:t>
            </a:r>
          </a:p>
        </p:txBody>
      </p:sp>
      <p:graphicFrame>
        <p:nvGraphicFramePr>
          <p:cNvPr id="16386" name="Object 3"/>
          <p:cNvGraphicFramePr>
            <a:graphicFrameLocks noChangeAspect="1"/>
          </p:cNvGraphicFramePr>
          <p:nvPr/>
        </p:nvGraphicFramePr>
        <p:xfrm>
          <a:off x="153990" y="992188"/>
          <a:ext cx="8701087" cy="5865812"/>
        </p:xfrm>
        <a:graphic>
          <a:graphicData uri="http://schemas.openxmlformats.org/presentationml/2006/ole">
            <p:oleObj spid="_x0000_s16386" name="Document" r:id="rId4" imgW="9672980" imgH="7292274" progId="Word.Document.8">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solidFill>
                  <a:srgbClr val="000000"/>
                </a:solidFill>
              </a:rPr>
              <a:t>        </a:t>
            </a:r>
            <a:r>
              <a:rPr lang="en-US" dirty="0" smtClean="0"/>
              <a:t>Type</a:t>
            </a:r>
            <a:r>
              <a:rPr lang="en-US" dirty="0" smtClean="0">
                <a:solidFill>
                  <a:srgbClr val="000000"/>
                </a:solidFill>
              </a:rPr>
              <a:t> </a:t>
            </a:r>
            <a:r>
              <a:rPr lang="en-US" dirty="0" smtClean="0"/>
              <a:t>1-Extra List example:</a:t>
            </a:r>
          </a:p>
        </p:txBody>
      </p:sp>
      <p:sp>
        <p:nvSpPr>
          <p:cNvPr id="17412"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2 :</a:t>
            </a:r>
          </a:p>
        </p:txBody>
      </p:sp>
      <p:graphicFrame>
        <p:nvGraphicFramePr>
          <p:cNvPr id="17410" name="Object 3"/>
          <p:cNvGraphicFramePr>
            <a:graphicFrameLocks noChangeAspect="1"/>
          </p:cNvGraphicFramePr>
          <p:nvPr/>
        </p:nvGraphicFramePr>
        <p:xfrm>
          <a:off x="153990" y="992188"/>
          <a:ext cx="8594725" cy="5865812"/>
        </p:xfrm>
        <a:graphic>
          <a:graphicData uri="http://schemas.openxmlformats.org/presentationml/2006/ole">
            <p:oleObj spid="_x0000_s17410" name="Document" r:id="rId4" imgW="9672980" imgH="7324020" progId="Word.Document.8">
              <p:embed/>
            </p:oleObj>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idx="4294967295"/>
          </p:nvPr>
        </p:nvSpPr>
        <p:spPr>
          <a:xfrm>
            <a:off x="0" y="0"/>
            <a:ext cx="9144000" cy="533400"/>
          </a:xfrm>
          <a:solidFill>
            <a:srgbClr val="000000"/>
          </a:solidFill>
        </p:spPr>
        <p:txBody>
          <a:bodyPr/>
          <a:lstStyle/>
          <a:p>
            <a:pPr algn="ctr" eaLnBrk="1" hangingPunct="1"/>
            <a:r>
              <a:rPr lang="en-US" dirty="0" smtClean="0"/>
              <a:t>        Type 1-Extra List example:</a:t>
            </a:r>
          </a:p>
        </p:txBody>
      </p:sp>
      <p:sp>
        <p:nvSpPr>
          <p:cNvPr id="18436" name="TextBox 22"/>
          <p:cNvSpPr txBox="1">
            <a:spLocks noChangeArrowheads="1"/>
          </p:cNvSpPr>
          <p:nvPr/>
        </p:nvSpPr>
        <p:spPr bwMode="auto">
          <a:xfrm>
            <a:off x="3657600" y="5334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3 :</a:t>
            </a:r>
          </a:p>
        </p:txBody>
      </p:sp>
      <p:graphicFrame>
        <p:nvGraphicFramePr>
          <p:cNvPr id="18434" name="Object 3"/>
          <p:cNvGraphicFramePr>
            <a:graphicFrameLocks noChangeAspect="1"/>
          </p:cNvGraphicFramePr>
          <p:nvPr/>
        </p:nvGraphicFramePr>
        <p:xfrm>
          <a:off x="152402" y="990600"/>
          <a:ext cx="8677275" cy="5867400"/>
        </p:xfrm>
        <a:graphic>
          <a:graphicData uri="http://schemas.openxmlformats.org/presentationml/2006/ole">
            <p:oleObj spid="_x0000_s18434" name="Document" r:id="rId4" imgW="9672980" imgH="7292274" progId="Word.Document.8">
              <p:embed/>
            </p:oleObj>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533400" y="227013"/>
            <a:ext cx="8382000" cy="762000"/>
          </a:xfrm>
        </p:spPr>
        <p:txBody>
          <a:bodyPr/>
          <a:lstStyle/>
          <a:p>
            <a:pPr algn="ctr" eaLnBrk="1" hangingPunct="1"/>
            <a:r>
              <a:rPr lang="en-US" b="1" smtClean="0"/>
              <a:t>Extra List Employee:</a:t>
            </a:r>
            <a:endParaRPr lang="en-US" smtClean="0"/>
          </a:p>
        </p:txBody>
      </p:sp>
      <p:graphicFrame>
        <p:nvGraphicFramePr>
          <p:cNvPr id="4" name="Content Placeholder 3"/>
          <p:cNvGraphicFramePr>
            <a:graphicFrameLocks noGrp="1"/>
          </p:cNvGraphicFramePr>
          <p:nvPr>
            <p:ph idx="1"/>
          </p:nvPr>
        </p:nvGraphicFramePr>
        <p:xfrm>
          <a:off x="457202" y="1828800"/>
          <a:ext cx="8229599" cy="1973288"/>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1973288">
                <a:tc>
                  <a:txBody>
                    <a:bodyPr/>
                    <a:lstStyle/>
                    <a:p>
                      <a:r>
                        <a:rPr lang="en-US" sz="1400" u="sng" dirty="0" smtClean="0">
                          <a:solidFill>
                            <a:srgbClr val="020202"/>
                          </a:solidFill>
                        </a:rPr>
                        <a:t>Sun</a:t>
                      </a:r>
                    </a:p>
                    <a:p>
                      <a:endParaRPr lang="en-US" sz="140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1</a:t>
                      </a:r>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Mon</a:t>
                      </a:r>
                    </a:p>
                    <a:p>
                      <a:endParaRPr lang="en-US" sz="120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2</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endParaRPr lang="en-US" sz="1400" b="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3</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p>
                    <a:p>
                      <a:endParaRPr lang="en-US" sz="1400" b="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4</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#1</a:t>
                      </a:r>
                      <a:endParaRPr lang="en-US" sz="1400" dirty="0" smtClean="0">
                        <a:solidFill>
                          <a:srgbClr val="0000FF"/>
                        </a:solidFill>
                      </a:endParaRPr>
                    </a:p>
                  </a:txBody>
                  <a:tcPr>
                    <a:solidFill>
                      <a:schemeClr val="accent6">
                        <a:lumMod val="60000"/>
                        <a:lumOff val="40000"/>
                      </a:schemeClr>
                    </a:solidFill>
                  </a:tcPr>
                </a:tc>
                <a:tc>
                  <a:txBody>
                    <a:bodyPr/>
                    <a:lstStyle/>
                    <a:p>
                      <a:r>
                        <a:rPr lang="en-US" sz="1400" u="sng" dirty="0" smtClean="0">
                          <a:solidFill>
                            <a:srgbClr val="020202"/>
                          </a:solidFill>
                        </a:rPr>
                        <a:t>Fri</a:t>
                      </a:r>
                    </a:p>
                    <a:p>
                      <a:endParaRPr lang="en-US" sz="1400" b="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6</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7</a:t>
                      </a:r>
                    </a:p>
                    <a:p>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6" name="Down Arrow 5"/>
          <p:cNvSpPr/>
          <p:nvPr/>
        </p:nvSpPr>
        <p:spPr>
          <a:xfrm flipH="1">
            <a:off x="2636840" y="2057401"/>
            <a:ext cx="46037"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74" name="TextBox 6"/>
          <p:cNvSpPr txBox="1">
            <a:spLocks noChangeArrowheads="1"/>
          </p:cNvSpPr>
          <p:nvPr/>
        </p:nvSpPr>
        <p:spPr bwMode="auto">
          <a:xfrm>
            <a:off x="1905000" y="1143000"/>
            <a:ext cx="6019800" cy="584775"/>
          </a:xfrm>
          <a:prstGeom prst="rect">
            <a:avLst/>
          </a:prstGeom>
          <a:noFill/>
          <a:ln w="9525">
            <a:noFill/>
            <a:miter lim="800000"/>
            <a:headEnd/>
            <a:tailEnd/>
          </a:ln>
        </p:spPr>
        <p:txBody>
          <a:bodyPr>
            <a:spAutoFit/>
          </a:bodyPr>
          <a:lstStyle/>
          <a:p>
            <a:r>
              <a:rPr lang="en-US" sz="3200" b="1">
                <a:solidFill>
                  <a:srgbClr val="020202"/>
                </a:solidFill>
              </a:rPr>
              <a:t>Type 1-5 Day Assignment</a:t>
            </a:r>
          </a:p>
        </p:txBody>
      </p:sp>
      <p:sp>
        <p:nvSpPr>
          <p:cNvPr id="9" name="Down Arrow 8"/>
          <p:cNvSpPr/>
          <p:nvPr/>
        </p:nvSpPr>
        <p:spPr>
          <a:xfrm>
            <a:off x="5029200" y="20574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8534400" y="20574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391400" y="20574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2" name="Content Placeholder 3"/>
          <p:cNvGraphicFramePr>
            <a:graphicFrameLocks/>
          </p:cNvGraphicFramePr>
          <p:nvPr/>
        </p:nvGraphicFramePr>
        <p:xfrm>
          <a:off x="457202" y="4038600"/>
          <a:ext cx="8229599" cy="2363597"/>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2363597">
                <a:tc>
                  <a:txBody>
                    <a:bodyPr/>
                    <a:lstStyle/>
                    <a:p>
                      <a:r>
                        <a:rPr lang="en-US" sz="1400" u="sng" dirty="0" smtClean="0">
                          <a:solidFill>
                            <a:srgbClr val="020202"/>
                          </a:solidFill>
                        </a:rPr>
                        <a:t>Sun</a:t>
                      </a:r>
                    </a:p>
                    <a:p>
                      <a:endParaRPr lang="en-US" sz="140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8</a:t>
                      </a:r>
                    </a:p>
                    <a:p>
                      <a:endParaRPr lang="en-US" sz="1400" dirty="0" smtClean="0">
                        <a:solidFill>
                          <a:srgbClr val="020202"/>
                        </a:solidFill>
                      </a:endParaRPr>
                    </a:p>
                    <a:p>
                      <a:endParaRPr lang="en-US" sz="1400" dirty="0">
                        <a:solidFill>
                          <a:srgbClr val="FF0000"/>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Mon</a:t>
                      </a:r>
                    </a:p>
                    <a:p>
                      <a:endParaRPr lang="en-US" sz="1400" b="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9</a:t>
                      </a:r>
                    </a:p>
                    <a:p>
                      <a:endParaRPr lang="en-US" sz="12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p>
                    <a:p>
                      <a:endParaRPr lang="en-US" sz="120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Day</a:t>
                      </a:r>
                      <a:r>
                        <a:rPr lang="en-US" sz="1400" baseline="0" dirty="0" smtClean="0">
                          <a:solidFill>
                            <a:srgbClr val="0000FF"/>
                          </a:solidFill>
                        </a:rPr>
                        <a:t> Off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020202"/>
                          </a:solidFill>
                        </a:rPr>
                        <a:t>Day 10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solidFill>
                            <a:srgbClr val="0000FF"/>
                          </a:solidFill>
                        </a:rPr>
                        <a:t>14 day series ends</a:t>
                      </a:r>
                      <a:endParaRPr lang="en-US" sz="1400" b="1" dirty="0" smtClean="0">
                        <a:solidFill>
                          <a:srgbClr val="0000FF"/>
                        </a:solidFill>
                      </a:endParaRPr>
                    </a:p>
                  </a:txBody>
                  <a:tcPr>
                    <a:solidFill>
                      <a:schemeClr val="accent6">
                        <a:lumMod val="60000"/>
                        <a:lumOff val="40000"/>
                      </a:schemeClr>
                    </a:solidFill>
                  </a:tcPr>
                </a:tc>
                <a:tc>
                  <a:txBody>
                    <a:bodyPr/>
                    <a:lstStyle/>
                    <a:p>
                      <a:r>
                        <a:rPr lang="en-US" sz="1400" u="sng" dirty="0" smtClean="0">
                          <a:solidFill>
                            <a:srgbClr val="020202"/>
                          </a:solidFill>
                        </a:rPr>
                        <a:t>Wed</a:t>
                      </a:r>
                    </a:p>
                    <a:p>
                      <a:endParaRPr lang="en-US" sz="1200" b="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1</a:t>
                      </a:r>
                    </a:p>
                    <a:p>
                      <a:r>
                        <a:rPr lang="en-US" sz="1400" b="1" dirty="0" smtClean="0">
                          <a:solidFill>
                            <a:srgbClr val="0000FF"/>
                          </a:solidFill>
                        </a:rPr>
                        <a:t>New Series begins</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endParaRPr lang="en-US" sz="120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2</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p>
                    <a:p>
                      <a:endParaRPr lang="en-US" sz="120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3</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dirty="0" smtClean="0">
                        <a:solidFill>
                          <a:srgbClr val="020202"/>
                        </a:solidFill>
                      </a:endParaRPr>
                    </a:p>
                    <a:p>
                      <a:r>
                        <a:rPr lang="en-US" sz="1400" b="0" dirty="0" smtClean="0">
                          <a:solidFill>
                            <a:srgbClr val="020202"/>
                          </a:solidFill>
                        </a:rPr>
                        <a:t>Any Covered Assignment</a:t>
                      </a:r>
                    </a:p>
                    <a:p>
                      <a:endParaRPr lang="en-US" sz="1400" dirty="0" smtClean="0">
                        <a:solidFill>
                          <a:srgbClr val="FF0000"/>
                        </a:solidFill>
                      </a:endParaRPr>
                    </a:p>
                    <a:p>
                      <a:r>
                        <a:rPr lang="en-US" sz="1400" dirty="0" smtClean="0">
                          <a:solidFill>
                            <a:srgbClr val="020202"/>
                          </a:solidFill>
                        </a:rPr>
                        <a:t>Day 4</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13" name="Down Arrow 12"/>
          <p:cNvSpPr/>
          <p:nvPr/>
        </p:nvSpPr>
        <p:spPr>
          <a:xfrm flipH="1">
            <a:off x="7391400" y="42672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flipH="1">
            <a:off x="6172200" y="42672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flipH="1">
            <a:off x="5029200" y="42672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1524000" y="20574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2667000" y="41148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801" name="TextBox 17"/>
          <p:cNvSpPr txBox="1">
            <a:spLocks noChangeArrowheads="1"/>
          </p:cNvSpPr>
          <p:nvPr/>
        </p:nvSpPr>
        <p:spPr bwMode="auto">
          <a:xfrm>
            <a:off x="1905001" y="3657602"/>
            <a:ext cx="284052" cy="307777"/>
          </a:xfrm>
          <a:prstGeom prst="rect">
            <a:avLst/>
          </a:prstGeom>
          <a:noFill/>
          <a:ln w="9525">
            <a:noFill/>
            <a:miter lim="800000"/>
            <a:headEnd/>
            <a:tailEnd/>
          </a:ln>
        </p:spPr>
        <p:txBody>
          <a:bodyPr wrap="none">
            <a:spAutoFit/>
          </a:bodyPr>
          <a:lstStyle/>
          <a:p>
            <a:r>
              <a:rPr lang="en-US" sz="1400">
                <a:solidFill>
                  <a:srgbClr val="000000"/>
                </a:solidFill>
              </a:rPr>
              <a:t>2</a:t>
            </a:r>
          </a:p>
        </p:txBody>
      </p:sp>
      <p:sp>
        <p:nvSpPr>
          <p:cNvPr id="74802" name="TextBox 18"/>
          <p:cNvSpPr txBox="1">
            <a:spLocks noChangeArrowheads="1"/>
          </p:cNvSpPr>
          <p:nvPr/>
        </p:nvSpPr>
        <p:spPr bwMode="auto">
          <a:xfrm>
            <a:off x="4267201" y="6096001"/>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4803" name="TextBox 19"/>
          <p:cNvSpPr txBox="1">
            <a:spLocks noChangeArrowheads="1"/>
          </p:cNvSpPr>
          <p:nvPr/>
        </p:nvSpPr>
        <p:spPr bwMode="auto">
          <a:xfrm>
            <a:off x="3124201" y="3657602"/>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4804" name="TextBox 20"/>
          <p:cNvSpPr txBox="1">
            <a:spLocks noChangeArrowheads="1"/>
          </p:cNvSpPr>
          <p:nvPr/>
        </p:nvSpPr>
        <p:spPr bwMode="auto">
          <a:xfrm>
            <a:off x="7924801" y="60960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4805" name="TextBox 21"/>
          <p:cNvSpPr txBox="1">
            <a:spLocks noChangeArrowheads="1"/>
          </p:cNvSpPr>
          <p:nvPr/>
        </p:nvSpPr>
        <p:spPr bwMode="auto">
          <a:xfrm>
            <a:off x="3124201" y="60960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74806" name="TextBox 22"/>
          <p:cNvSpPr txBox="1">
            <a:spLocks noChangeArrowheads="1"/>
          </p:cNvSpPr>
          <p:nvPr/>
        </p:nvSpPr>
        <p:spPr bwMode="auto">
          <a:xfrm>
            <a:off x="1981201" y="60960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74807" name="TextBox 23"/>
          <p:cNvSpPr txBox="1">
            <a:spLocks noChangeArrowheads="1"/>
          </p:cNvSpPr>
          <p:nvPr/>
        </p:nvSpPr>
        <p:spPr bwMode="auto">
          <a:xfrm>
            <a:off x="838201" y="60960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74808" name="TextBox 24"/>
          <p:cNvSpPr txBox="1">
            <a:spLocks noChangeArrowheads="1"/>
          </p:cNvSpPr>
          <p:nvPr/>
        </p:nvSpPr>
        <p:spPr bwMode="auto">
          <a:xfrm>
            <a:off x="7924801" y="3657602"/>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4809" name="TextBox 25"/>
          <p:cNvSpPr txBox="1">
            <a:spLocks noChangeArrowheads="1"/>
          </p:cNvSpPr>
          <p:nvPr/>
        </p:nvSpPr>
        <p:spPr bwMode="auto">
          <a:xfrm>
            <a:off x="838201" y="3657602"/>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4810" name="TextBox 26"/>
          <p:cNvSpPr txBox="1">
            <a:spLocks noChangeArrowheads="1"/>
          </p:cNvSpPr>
          <p:nvPr/>
        </p:nvSpPr>
        <p:spPr bwMode="auto">
          <a:xfrm>
            <a:off x="6553201" y="3657602"/>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4811" name="TextBox 27"/>
          <p:cNvSpPr txBox="1">
            <a:spLocks noChangeArrowheads="1"/>
          </p:cNvSpPr>
          <p:nvPr/>
        </p:nvSpPr>
        <p:spPr bwMode="auto">
          <a:xfrm>
            <a:off x="4267201" y="3657602"/>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4812" name="TextBox 28"/>
          <p:cNvSpPr txBox="1">
            <a:spLocks noChangeArrowheads="1"/>
          </p:cNvSpPr>
          <p:nvPr/>
        </p:nvSpPr>
        <p:spPr bwMode="auto">
          <a:xfrm>
            <a:off x="5410201" y="3657602"/>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4813" name="TextBox 29"/>
          <p:cNvSpPr txBox="1">
            <a:spLocks noChangeArrowheads="1"/>
          </p:cNvSpPr>
          <p:nvPr/>
        </p:nvSpPr>
        <p:spPr bwMode="auto">
          <a:xfrm>
            <a:off x="6705601" y="6096001"/>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4814" name="TextBox 30"/>
          <p:cNvSpPr txBox="1">
            <a:spLocks noChangeArrowheads="1"/>
          </p:cNvSpPr>
          <p:nvPr/>
        </p:nvSpPr>
        <p:spPr bwMode="auto">
          <a:xfrm>
            <a:off x="5410201" y="60960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32" name="Down Arrow 31"/>
          <p:cNvSpPr/>
          <p:nvPr/>
        </p:nvSpPr>
        <p:spPr>
          <a:xfrm flipH="1">
            <a:off x="1524000" y="41148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Down Arrow 32"/>
          <p:cNvSpPr/>
          <p:nvPr/>
        </p:nvSpPr>
        <p:spPr>
          <a:xfrm flipH="1">
            <a:off x="8534400" y="41910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Down Arrow 33"/>
          <p:cNvSpPr/>
          <p:nvPr/>
        </p:nvSpPr>
        <p:spPr>
          <a:xfrm>
            <a:off x="3886200" y="19812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3"/>
          <p:cNvGraphicFramePr>
            <a:graphicFrameLocks/>
          </p:cNvGraphicFramePr>
          <p:nvPr/>
        </p:nvGraphicFramePr>
        <p:xfrm>
          <a:off x="609600" y="5105400"/>
          <a:ext cx="8138158" cy="144780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447800">
                <a:tc>
                  <a:txBody>
                    <a:bodyPr/>
                    <a:lstStyle/>
                    <a:p>
                      <a:r>
                        <a:rPr lang="en-US" sz="1400" u="sng" dirty="0" smtClean="0">
                          <a:solidFill>
                            <a:srgbClr val="020202"/>
                          </a:solidFill>
                        </a:rPr>
                        <a:t>Sun</a:t>
                      </a:r>
                      <a:endParaRPr lang="en-US" sz="1200" dirty="0" smtClean="0">
                        <a:solidFill>
                          <a:srgbClr val="020202"/>
                        </a:solidFill>
                      </a:endParaRPr>
                    </a:p>
                    <a:p>
                      <a:endParaRPr lang="en-US" sz="1400" baseline="0" dirty="0" smtClean="0">
                        <a:solidFill>
                          <a:srgbClr val="FF0000"/>
                        </a:solidFill>
                      </a:endParaRPr>
                    </a:p>
                    <a:p>
                      <a:r>
                        <a:rPr lang="en-US" sz="1400" baseline="0" dirty="0" smtClean="0">
                          <a:solidFill>
                            <a:srgbClr val="0000FF"/>
                          </a:solidFill>
                        </a:rPr>
                        <a:t>Day off #2</a:t>
                      </a:r>
                    </a:p>
                    <a:p>
                      <a:endParaRPr lang="en-US" sz="1400" baseline="0" dirty="0" smtClean="0">
                        <a:solidFill>
                          <a:srgbClr val="FF0000"/>
                        </a:solidFill>
                      </a:endParaRPr>
                    </a:p>
                    <a:p>
                      <a:r>
                        <a:rPr lang="en-US" sz="1400" baseline="0" dirty="0" smtClean="0">
                          <a:solidFill>
                            <a:srgbClr val="020202"/>
                          </a:solidFill>
                        </a:rPr>
                        <a:t>Day 15</a:t>
                      </a:r>
                      <a:endParaRPr lang="en-US" sz="1400" dirty="0" smtClean="0">
                        <a:solidFill>
                          <a:srgbClr val="020202"/>
                        </a:solidFill>
                      </a:endParaRPr>
                    </a:p>
                  </a:txBody>
                  <a:tcPr>
                    <a:solidFill>
                      <a:schemeClr val="accent6">
                        <a:lumMod val="60000"/>
                        <a:lumOff val="40000"/>
                      </a:schemeClr>
                    </a:soli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1</a:t>
                      </a:r>
                      <a:endParaRPr lang="en-US" sz="1400" dirty="0" smtClean="0">
                        <a:solidFill>
                          <a:srgbClr val="020202"/>
                        </a:solidFill>
                      </a:endParaRPr>
                    </a:p>
                    <a:p>
                      <a:endParaRPr lang="en-US" sz="1200" dirty="0" smtClean="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400" baseline="0" dirty="0" smtClean="0">
                        <a:solidFill>
                          <a:srgbClr val="020202"/>
                        </a:solidFill>
                      </a:endParaRPr>
                    </a:p>
                    <a:p>
                      <a:r>
                        <a:rPr lang="en-US" sz="1400" baseline="0" dirty="0" smtClean="0">
                          <a:solidFill>
                            <a:srgbClr val="020202"/>
                          </a:solidFill>
                        </a:rPr>
                        <a:t>Day 2</a:t>
                      </a:r>
                      <a:endParaRPr lang="en-US" sz="1400" dirty="0" smtClean="0">
                        <a:solidFill>
                          <a:srgbClr val="020202"/>
                        </a:solidFill>
                      </a:endParaRPr>
                    </a:p>
                    <a:p>
                      <a:endParaRPr lang="en-US" sz="1200" b="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Wed</a:t>
                      </a: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3</a:t>
                      </a:r>
                      <a:endParaRPr lang="en-US" sz="1400" dirty="0" smtClean="0">
                        <a:solidFill>
                          <a:srgbClr val="020202"/>
                        </a:solidFill>
                      </a:endParaRPr>
                    </a:p>
                    <a:p>
                      <a:endParaRPr lang="en-US" sz="12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4</a:t>
                      </a:r>
                      <a:endParaRPr lang="en-US" sz="14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p>
                    <a:p>
                      <a:r>
                        <a:rPr lang="en-US" sz="1200" b="0" dirty="0" smtClean="0">
                          <a:solidFill>
                            <a:srgbClr val="020202"/>
                          </a:solidFill>
                        </a:rPr>
                        <a:t>Type</a:t>
                      </a:r>
                      <a:r>
                        <a:rPr lang="en-US" sz="1200" b="0" baseline="0" dirty="0" smtClean="0">
                          <a:solidFill>
                            <a:srgbClr val="020202"/>
                          </a:solidFill>
                        </a:rPr>
                        <a:t> 1 assignment</a:t>
                      </a:r>
                      <a:endParaRPr lang="en-US" sz="1200" dirty="0" smtClean="0">
                        <a:solidFill>
                          <a:srgbClr val="020202"/>
                        </a:solidFill>
                      </a:endParaRPr>
                    </a:p>
                    <a:p>
                      <a:endParaRPr lang="en-US" sz="1600" baseline="0" dirty="0" smtClean="0">
                        <a:solidFill>
                          <a:srgbClr val="020202"/>
                        </a:solidFill>
                      </a:endParaRPr>
                    </a:p>
                    <a:p>
                      <a:r>
                        <a:rPr lang="en-US" sz="1400" baseline="0" dirty="0" smtClean="0">
                          <a:solidFill>
                            <a:srgbClr val="020202"/>
                          </a:solidFill>
                        </a:rPr>
                        <a:t>Day 5</a:t>
                      </a:r>
                      <a:endParaRPr lang="en-US" sz="14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endParaRPr lang="en-US" sz="1400" u="sng" baseline="0" dirty="0" smtClean="0">
                        <a:solidFill>
                          <a:srgbClr val="020202"/>
                        </a:solidFill>
                      </a:endParaRPr>
                    </a:p>
                    <a:p>
                      <a:r>
                        <a:rPr lang="en-US" sz="1400" baseline="0" dirty="0" smtClean="0">
                          <a:solidFill>
                            <a:srgbClr val="0000FF"/>
                          </a:solidFill>
                        </a:rPr>
                        <a:t>Day off  #1</a:t>
                      </a:r>
                    </a:p>
                    <a:p>
                      <a:endParaRPr lang="en-US" sz="1800" baseline="0" dirty="0" smtClean="0">
                        <a:solidFill>
                          <a:srgbClr val="020202"/>
                        </a:solidFill>
                      </a:endParaRPr>
                    </a:p>
                    <a:p>
                      <a:r>
                        <a:rPr lang="en-US" sz="1400" baseline="0" dirty="0" smtClean="0">
                          <a:solidFill>
                            <a:srgbClr val="020202"/>
                          </a:solidFill>
                        </a:rPr>
                        <a:t>Day 6</a:t>
                      </a:r>
                      <a:endParaRPr lang="en-US" sz="1400" dirty="0" smtClean="0">
                        <a:solidFill>
                          <a:srgbClr val="020202"/>
                        </a:solidFill>
                      </a:endParaRPr>
                    </a:p>
                    <a:p>
                      <a:endParaRPr lang="en-US" sz="1400" u="sng" dirty="0" smtClean="0">
                        <a:solidFill>
                          <a:srgbClr val="020202"/>
                        </a:solidFill>
                      </a:endParaRPr>
                    </a:p>
                  </a:txBody>
                  <a:tcPr>
                    <a:solidFill>
                      <a:schemeClr val="accent6">
                        <a:lumMod val="60000"/>
                        <a:lumOff val="40000"/>
                      </a:schemeClr>
                    </a:solidFill>
                  </a:tcPr>
                </a:tc>
              </a:tr>
            </a:tbl>
          </a:graphicData>
        </a:graphic>
      </p:graphicFrame>
      <p:graphicFrame>
        <p:nvGraphicFramePr>
          <p:cNvPr id="35" name="Content Placeholder 3"/>
          <p:cNvGraphicFramePr>
            <a:graphicFrameLocks/>
          </p:cNvGraphicFramePr>
          <p:nvPr/>
        </p:nvGraphicFramePr>
        <p:xfrm>
          <a:off x="609600" y="3276601"/>
          <a:ext cx="8138158" cy="15544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554480">
                <a:tc>
                  <a:txBody>
                    <a:bodyPr/>
                    <a:lstStyle/>
                    <a:p>
                      <a:r>
                        <a:rPr lang="en-US" sz="1400" u="sng" dirty="0" smtClean="0">
                          <a:solidFill>
                            <a:srgbClr val="020202"/>
                          </a:solidFill>
                        </a:rPr>
                        <a:t>Sun</a:t>
                      </a:r>
                      <a:endParaRPr lang="en-US" sz="1200" dirty="0" smtClean="0">
                        <a:solidFill>
                          <a:srgbClr val="020202"/>
                        </a:solidFill>
                      </a:endParaRPr>
                    </a:p>
                    <a:p>
                      <a:r>
                        <a:rPr lang="en-US" sz="1400" b="1" dirty="0" smtClean="0">
                          <a:solidFill>
                            <a:srgbClr val="020202"/>
                          </a:solidFill>
                        </a:rPr>
                        <a:t>Type 1</a:t>
                      </a:r>
                    </a:p>
                    <a:p>
                      <a:r>
                        <a:rPr lang="en-US" sz="1100" b="0" dirty="0" smtClean="0">
                          <a:solidFill>
                            <a:srgbClr val="020202"/>
                          </a:solidFill>
                        </a:rPr>
                        <a:t>4:00 a.m</a:t>
                      </a:r>
                      <a:r>
                        <a:rPr lang="en-US" sz="1200" b="0" dirty="0" smtClean="0">
                          <a:solidFill>
                            <a:srgbClr val="020202"/>
                          </a:solidFill>
                        </a:rPr>
                        <a:t>.- </a:t>
                      </a:r>
                    </a:p>
                    <a:p>
                      <a:r>
                        <a:rPr lang="en-US" sz="1200" b="0" dirty="0" smtClean="0">
                          <a:solidFill>
                            <a:srgbClr val="020202"/>
                          </a:solidFill>
                        </a:rPr>
                        <a:t>8:00</a:t>
                      </a:r>
                      <a:r>
                        <a:rPr lang="en-US" sz="1200" b="0" baseline="0" dirty="0" smtClean="0">
                          <a:solidFill>
                            <a:srgbClr val="020202"/>
                          </a:solidFill>
                        </a:rPr>
                        <a:t> p.m.</a:t>
                      </a:r>
                      <a:endParaRPr lang="en-US" sz="1200" dirty="0" smtClean="0">
                        <a:solidFill>
                          <a:srgbClr val="020202"/>
                        </a:solidFill>
                      </a:endParaRPr>
                    </a:p>
                    <a:p>
                      <a:endParaRPr lang="en-US" sz="1400" dirty="0" smtClean="0">
                        <a:solidFill>
                          <a:srgbClr val="020202"/>
                        </a:solidFill>
                      </a:endParaRPr>
                    </a:p>
                    <a:p>
                      <a:r>
                        <a:rPr lang="en-US" sz="1400" b="1" dirty="0" smtClean="0">
                          <a:solidFill>
                            <a:srgbClr val="020202"/>
                          </a:solidFill>
                        </a:rPr>
                        <a:t>Day</a:t>
                      </a:r>
                      <a:r>
                        <a:rPr lang="en-US" sz="1400" b="1" baseline="0" dirty="0" smtClean="0">
                          <a:solidFill>
                            <a:srgbClr val="020202"/>
                          </a:solidFill>
                        </a:rPr>
                        <a:t> 8</a:t>
                      </a:r>
                      <a:endParaRPr lang="en-US" sz="1400" b="0" dirty="0" smtClean="0">
                        <a:solidFill>
                          <a:srgbClr val="020202"/>
                        </a:solidFill>
                      </a:endParaRP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400" b="1" dirty="0" smtClean="0">
                          <a:solidFill>
                            <a:srgbClr val="020202"/>
                          </a:solidFill>
                        </a:rPr>
                        <a:t>Type 1</a:t>
                      </a:r>
                    </a:p>
                    <a:p>
                      <a:r>
                        <a:rPr lang="en-US" sz="1000" b="0" dirty="0" smtClean="0">
                          <a:solidFill>
                            <a:srgbClr val="020202"/>
                          </a:solidFill>
                        </a:rPr>
                        <a:t>4:00 a.m</a:t>
                      </a:r>
                      <a:r>
                        <a:rPr lang="en-US" sz="1100" b="0" dirty="0" smtClean="0">
                          <a:solidFill>
                            <a:srgbClr val="020202"/>
                          </a:solidFill>
                        </a:rPr>
                        <a:t>.- </a:t>
                      </a:r>
                    </a:p>
                    <a:p>
                      <a:r>
                        <a:rPr lang="en-US" sz="1100" b="0" dirty="0" smtClean="0">
                          <a:solidFill>
                            <a:srgbClr val="020202"/>
                          </a:solidFill>
                        </a:rPr>
                        <a:t>8:00</a:t>
                      </a:r>
                      <a:r>
                        <a:rPr lang="en-US" sz="1100" b="0" baseline="0" dirty="0" smtClean="0">
                          <a:solidFill>
                            <a:srgbClr val="020202"/>
                          </a:solidFill>
                        </a:rPr>
                        <a:t> p.m.</a:t>
                      </a:r>
                      <a:endParaRPr lang="en-US" sz="1100" dirty="0" smtClean="0">
                        <a:solidFill>
                          <a:srgbClr val="020202"/>
                        </a:solidFill>
                      </a:endParaRPr>
                    </a:p>
                    <a:p>
                      <a:endParaRPr lang="en-US" sz="1400" dirty="0" smtClean="0">
                        <a:solidFill>
                          <a:srgbClr val="020202"/>
                        </a:solidFill>
                      </a:endParaRPr>
                    </a:p>
                    <a:p>
                      <a:r>
                        <a:rPr lang="en-US" sz="1400" b="1" dirty="0" smtClean="0">
                          <a:solidFill>
                            <a:srgbClr val="020202"/>
                          </a:solidFill>
                        </a:rPr>
                        <a:t>Day</a:t>
                      </a:r>
                      <a:r>
                        <a:rPr lang="en-US" sz="1400" b="1" baseline="0" dirty="0" smtClean="0">
                          <a:solidFill>
                            <a:srgbClr val="020202"/>
                          </a:solidFill>
                        </a:rPr>
                        <a:t> 9</a:t>
                      </a:r>
                      <a:endParaRPr lang="en-US" sz="1400" b="1"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400" b="1" dirty="0" smtClean="0">
                          <a:solidFill>
                            <a:srgbClr val="020202"/>
                          </a:solidFill>
                        </a:rPr>
                        <a:t>Type 1</a:t>
                      </a:r>
                    </a:p>
                    <a:p>
                      <a:r>
                        <a:rPr lang="en-US" sz="1000" b="0" dirty="0" smtClean="0">
                          <a:solidFill>
                            <a:srgbClr val="020202"/>
                          </a:solidFill>
                        </a:rPr>
                        <a:t>4:00 a.m</a:t>
                      </a:r>
                      <a:r>
                        <a:rPr lang="en-US" sz="1100" b="0" dirty="0" smtClean="0">
                          <a:solidFill>
                            <a:srgbClr val="020202"/>
                          </a:solidFill>
                        </a:rPr>
                        <a:t>.- </a:t>
                      </a:r>
                    </a:p>
                    <a:p>
                      <a:r>
                        <a:rPr lang="en-US" sz="1100" b="0" dirty="0" smtClean="0">
                          <a:solidFill>
                            <a:srgbClr val="020202"/>
                          </a:solidFill>
                        </a:rPr>
                        <a:t>8:00</a:t>
                      </a:r>
                      <a:r>
                        <a:rPr lang="en-US" sz="1100" b="0" baseline="0" dirty="0" smtClean="0">
                          <a:solidFill>
                            <a:srgbClr val="020202"/>
                          </a:solidFill>
                        </a:rPr>
                        <a:t> p.m.</a:t>
                      </a:r>
                      <a:endParaRPr lang="en-US" sz="1100" dirty="0" smtClean="0">
                        <a:solidFill>
                          <a:srgbClr val="020202"/>
                        </a:solidFill>
                      </a:endParaRPr>
                    </a:p>
                    <a:p>
                      <a:endParaRPr lang="en-US" sz="1400" b="0" dirty="0" smtClean="0">
                        <a:solidFill>
                          <a:srgbClr val="020202"/>
                        </a:solidFill>
                      </a:endParaRPr>
                    </a:p>
                    <a:p>
                      <a:r>
                        <a:rPr lang="en-US" sz="1400" b="1" dirty="0" smtClean="0">
                          <a:solidFill>
                            <a:srgbClr val="020202"/>
                          </a:solidFill>
                        </a:rPr>
                        <a:t>Day</a:t>
                      </a:r>
                      <a:r>
                        <a:rPr lang="en-US" sz="1400" b="1" baseline="0" dirty="0" smtClean="0">
                          <a:solidFill>
                            <a:srgbClr val="020202"/>
                          </a:solidFill>
                        </a:rPr>
                        <a:t> 10</a:t>
                      </a:r>
                      <a:endParaRPr lang="en-US" sz="1400" b="1"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r>
                        <a:rPr lang="en-US" sz="1400" b="1" dirty="0" smtClean="0">
                          <a:solidFill>
                            <a:srgbClr val="020202"/>
                          </a:solidFill>
                        </a:rPr>
                        <a:t>Type 1</a:t>
                      </a:r>
                    </a:p>
                    <a:p>
                      <a:r>
                        <a:rPr lang="en-US" sz="1100" b="0" dirty="0" smtClean="0">
                          <a:solidFill>
                            <a:srgbClr val="020202"/>
                          </a:solidFill>
                        </a:rPr>
                        <a:t>4:00 a.m</a:t>
                      </a:r>
                      <a:r>
                        <a:rPr lang="en-US" sz="1200" b="0" dirty="0" smtClean="0">
                          <a:solidFill>
                            <a:srgbClr val="020202"/>
                          </a:solidFill>
                        </a:rPr>
                        <a:t>.- </a:t>
                      </a:r>
                    </a:p>
                    <a:p>
                      <a:r>
                        <a:rPr lang="en-US" sz="1200" b="0" dirty="0" smtClean="0">
                          <a:solidFill>
                            <a:srgbClr val="020202"/>
                          </a:solidFill>
                        </a:rPr>
                        <a:t>8:00</a:t>
                      </a:r>
                      <a:r>
                        <a:rPr lang="en-US" sz="1200" b="0" baseline="0" dirty="0" smtClean="0">
                          <a:solidFill>
                            <a:srgbClr val="020202"/>
                          </a:solidFill>
                        </a:rPr>
                        <a:t> p.m.</a:t>
                      </a:r>
                      <a:endParaRPr lang="en-US" sz="1200" dirty="0" smtClean="0">
                        <a:solidFill>
                          <a:srgbClr val="020202"/>
                        </a:solidFill>
                      </a:endParaRPr>
                    </a:p>
                    <a:p>
                      <a:endParaRPr lang="en-US" sz="1200" dirty="0" smtClean="0">
                        <a:solidFill>
                          <a:srgbClr val="020202"/>
                        </a:solidFill>
                      </a:endParaRPr>
                    </a:p>
                    <a:p>
                      <a:r>
                        <a:rPr lang="en-US" sz="1400" b="1" baseline="0" dirty="0" smtClean="0">
                          <a:solidFill>
                            <a:srgbClr val="020202"/>
                          </a:solidFill>
                        </a:rPr>
                        <a:t>Day 11</a:t>
                      </a:r>
                    </a:p>
                    <a:p>
                      <a:endParaRPr lang="en-US" sz="1400" b="1" baseline="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b="0" dirty="0" smtClean="0">
                        <a:solidFill>
                          <a:srgbClr val="020202"/>
                        </a:solidFill>
                      </a:endParaRPr>
                    </a:p>
                    <a:p>
                      <a:r>
                        <a:rPr lang="en-US" sz="1400" b="1" dirty="0" smtClean="0">
                          <a:solidFill>
                            <a:srgbClr val="020202"/>
                          </a:solidFill>
                        </a:rPr>
                        <a:t>Type 1</a:t>
                      </a:r>
                    </a:p>
                    <a:p>
                      <a:r>
                        <a:rPr lang="en-US" sz="1100" b="0" dirty="0" smtClean="0">
                          <a:solidFill>
                            <a:srgbClr val="020202"/>
                          </a:solidFill>
                        </a:rPr>
                        <a:t>4:00 a.m</a:t>
                      </a:r>
                      <a:r>
                        <a:rPr lang="en-US" sz="1200" b="0" dirty="0" smtClean="0">
                          <a:solidFill>
                            <a:srgbClr val="020202"/>
                          </a:solidFill>
                        </a:rPr>
                        <a:t>.- </a:t>
                      </a:r>
                    </a:p>
                    <a:p>
                      <a:r>
                        <a:rPr lang="en-US" sz="1200" b="0" dirty="0" smtClean="0">
                          <a:solidFill>
                            <a:srgbClr val="020202"/>
                          </a:solidFill>
                        </a:rPr>
                        <a:t>8:00</a:t>
                      </a:r>
                      <a:r>
                        <a:rPr lang="en-US" sz="1200" b="0" baseline="0" dirty="0" smtClean="0">
                          <a:solidFill>
                            <a:srgbClr val="020202"/>
                          </a:solidFill>
                        </a:rPr>
                        <a:t> p.m.</a:t>
                      </a:r>
                      <a:endParaRPr lang="en-US" sz="1200" dirty="0" smtClean="0">
                        <a:solidFill>
                          <a:srgbClr val="020202"/>
                        </a:solidFill>
                      </a:endParaRPr>
                    </a:p>
                    <a:p>
                      <a:endParaRPr lang="en-US" sz="1200" dirty="0" smtClean="0">
                        <a:solidFill>
                          <a:srgbClr val="020202"/>
                        </a:solidFill>
                      </a:endParaRPr>
                    </a:p>
                    <a:p>
                      <a:r>
                        <a:rPr lang="en-US" sz="1400" baseline="0" dirty="0" smtClean="0">
                          <a:solidFill>
                            <a:srgbClr val="020202"/>
                          </a:solidFill>
                        </a:rPr>
                        <a:t>Day 12</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400" b="1" dirty="0" smtClean="0">
                          <a:solidFill>
                            <a:srgbClr val="020202"/>
                          </a:solidFill>
                        </a:rPr>
                        <a:t>Type 1</a:t>
                      </a:r>
                    </a:p>
                    <a:p>
                      <a:r>
                        <a:rPr lang="en-US" sz="1100" b="0" dirty="0" smtClean="0">
                          <a:solidFill>
                            <a:srgbClr val="020202"/>
                          </a:solidFill>
                        </a:rPr>
                        <a:t>4:00 a.m</a:t>
                      </a:r>
                      <a:r>
                        <a:rPr lang="en-US" sz="1200" b="0" dirty="0" smtClean="0">
                          <a:solidFill>
                            <a:srgbClr val="020202"/>
                          </a:solidFill>
                        </a:rPr>
                        <a:t>.- </a:t>
                      </a:r>
                    </a:p>
                    <a:p>
                      <a:r>
                        <a:rPr lang="en-US" sz="1200" b="0" dirty="0" smtClean="0">
                          <a:solidFill>
                            <a:srgbClr val="020202"/>
                          </a:solidFill>
                        </a:rPr>
                        <a:t>8:00</a:t>
                      </a:r>
                      <a:r>
                        <a:rPr lang="en-US" sz="1200" b="0" baseline="0" dirty="0" smtClean="0">
                          <a:solidFill>
                            <a:srgbClr val="020202"/>
                          </a:solidFill>
                        </a:rPr>
                        <a:t> p.m.</a:t>
                      </a:r>
                      <a:endParaRPr lang="en-US" sz="1200" dirty="0" smtClean="0">
                        <a:solidFill>
                          <a:srgbClr val="020202"/>
                        </a:solidFill>
                      </a:endParaRPr>
                    </a:p>
                    <a:p>
                      <a:endParaRPr lang="en-US" sz="1400" baseline="0" dirty="0" smtClean="0">
                        <a:solidFill>
                          <a:srgbClr val="020202"/>
                        </a:solidFill>
                      </a:endParaRPr>
                    </a:p>
                    <a:p>
                      <a:r>
                        <a:rPr lang="en-US" sz="1400" baseline="0" dirty="0" smtClean="0">
                          <a:solidFill>
                            <a:srgbClr val="020202"/>
                          </a:solidFill>
                        </a:rPr>
                        <a:t>Day 13</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endParaRPr lang="en-US" sz="1400" dirty="0" smtClean="0">
                        <a:solidFill>
                          <a:srgbClr val="020202"/>
                        </a:solidFill>
                      </a:endParaRPr>
                    </a:p>
                    <a:p>
                      <a:endParaRPr lang="en-US" sz="1400" baseline="0" dirty="0" smtClean="0">
                        <a:solidFill>
                          <a:srgbClr val="FF0000"/>
                        </a:solidFill>
                      </a:endParaRPr>
                    </a:p>
                    <a:p>
                      <a:r>
                        <a:rPr lang="en-US" sz="1400" baseline="0" dirty="0" smtClean="0">
                          <a:solidFill>
                            <a:srgbClr val="0000FF"/>
                          </a:solidFill>
                        </a:rPr>
                        <a:t>Day off #1</a:t>
                      </a:r>
                    </a:p>
                    <a:p>
                      <a:endParaRPr lang="en-US" sz="1200" baseline="0" dirty="0" smtClean="0">
                        <a:solidFill>
                          <a:srgbClr val="020202"/>
                        </a:solidFill>
                      </a:endParaRPr>
                    </a:p>
                    <a:p>
                      <a:endParaRPr lang="en-US" sz="1400" baseline="0" dirty="0" smtClean="0">
                        <a:solidFill>
                          <a:srgbClr val="020202"/>
                        </a:solidFill>
                      </a:endParaRPr>
                    </a:p>
                    <a:p>
                      <a:r>
                        <a:rPr lang="en-US" sz="1400" baseline="0" dirty="0" smtClean="0">
                          <a:solidFill>
                            <a:srgbClr val="020202"/>
                          </a:solidFill>
                        </a:rPr>
                        <a:t>Day 14</a:t>
                      </a:r>
                      <a:endParaRPr lang="en-US" sz="1400" dirty="0" smtClean="0">
                        <a:solidFill>
                          <a:srgbClr val="020202"/>
                        </a:solidFill>
                      </a:endParaRPr>
                    </a:p>
                    <a:p>
                      <a:endParaRPr lang="en-US" sz="1400" dirty="0">
                        <a:solidFill>
                          <a:srgbClr val="020202"/>
                        </a:solidFill>
                      </a:endParaRPr>
                    </a:p>
                  </a:txBody>
                  <a:tcPr>
                    <a:solidFill>
                      <a:schemeClr val="accent6">
                        <a:lumMod val="60000"/>
                        <a:lumOff val="40000"/>
                      </a:schemeClr>
                    </a:solidFill>
                  </a:tcPr>
                </a:tc>
              </a:tr>
            </a:tbl>
          </a:graphicData>
        </a:graphic>
      </p:graphicFrame>
      <p:graphicFrame>
        <p:nvGraphicFramePr>
          <p:cNvPr id="38" name="Content Placeholder 3"/>
          <p:cNvGraphicFramePr>
            <a:graphicFrameLocks/>
          </p:cNvGraphicFramePr>
          <p:nvPr/>
        </p:nvGraphicFramePr>
        <p:xfrm>
          <a:off x="609600" y="1447800"/>
          <a:ext cx="8138158" cy="146304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463040">
                <a:tc>
                  <a:txBody>
                    <a:bodyPr/>
                    <a:lstStyle/>
                    <a:p>
                      <a:r>
                        <a:rPr lang="en-US" sz="1400" u="sng" dirty="0" smtClean="0">
                          <a:solidFill>
                            <a:srgbClr val="020202"/>
                          </a:solidFill>
                        </a:rPr>
                        <a:t>Sun</a:t>
                      </a:r>
                      <a:endParaRPr lang="en-US" sz="1200" dirty="0" smtClean="0">
                        <a:solidFill>
                          <a:srgbClr val="020202"/>
                        </a:solidFill>
                      </a:endParaRPr>
                    </a:p>
                    <a:p>
                      <a:r>
                        <a:rPr lang="en-US" sz="1400" dirty="0" smtClean="0">
                          <a:solidFill>
                            <a:srgbClr val="020202"/>
                          </a:solidFill>
                        </a:rPr>
                        <a:t> Type 2</a:t>
                      </a:r>
                    </a:p>
                    <a:p>
                      <a:r>
                        <a:rPr lang="en-US" sz="1200" b="0" dirty="0" smtClean="0">
                          <a:solidFill>
                            <a:srgbClr val="020202"/>
                          </a:solidFill>
                        </a:rPr>
                        <a:t>12:01</a:t>
                      </a:r>
                      <a:r>
                        <a:rPr lang="en-US" sz="1200" b="0" baseline="0" dirty="0" smtClean="0">
                          <a:solidFill>
                            <a:srgbClr val="020202"/>
                          </a:solidFill>
                        </a:rPr>
                        <a:t>a.m.-</a:t>
                      </a:r>
                    </a:p>
                    <a:p>
                      <a:r>
                        <a:rPr lang="en-US" sz="1200" b="0" baseline="0" dirty="0" smtClean="0">
                          <a:solidFill>
                            <a:srgbClr val="020202"/>
                          </a:solidFill>
                        </a:rPr>
                        <a:t>  8:00 a.m.</a:t>
                      </a:r>
                      <a:endParaRPr lang="en-US" sz="1400" dirty="0" smtClean="0">
                        <a:solidFill>
                          <a:srgbClr val="020202"/>
                        </a:solidFill>
                      </a:endParaRPr>
                    </a:p>
                    <a:p>
                      <a:endParaRPr lang="en-US" sz="1400" baseline="0" dirty="0" smtClean="0">
                        <a:solidFill>
                          <a:srgbClr val="020202"/>
                        </a:solidFill>
                      </a:endParaRPr>
                    </a:p>
                    <a:p>
                      <a:r>
                        <a:rPr lang="en-US" sz="1400" baseline="0" dirty="0" smtClean="0">
                          <a:solidFill>
                            <a:srgbClr val="020202"/>
                          </a:solidFill>
                        </a:rPr>
                        <a:t>Day 1</a:t>
                      </a:r>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400" b="1" dirty="0" smtClean="0">
                          <a:solidFill>
                            <a:srgbClr val="020202"/>
                          </a:solidFill>
                        </a:rPr>
                        <a:t>Type 2</a:t>
                      </a:r>
                    </a:p>
                    <a:p>
                      <a:r>
                        <a:rPr lang="en-US" sz="1200" b="0" dirty="0" smtClean="0">
                          <a:solidFill>
                            <a:srgbClr val="020202"/>
                          </a:solidFill>
                        </a:rPr>
                        <a:t>12:01</a:t>
                      </a:r>
                      <a:r>
                        <a:rPr lang="en-US" sz="1200" b="0" baseline="0" dirty="0" smtClean="0">
                          <a:solidFill>
                            <a:srgbClr val="020202"/>
                          </a:solidFill>
                        </a:rPr>
                        <a:t>a.m.-</a:t>
                      </a:r>
                    </a:p>
                    <a:p>
                      <a:r>
                        <a:rPr lang="en-US" sz="1200" b="0" baseline="0" dirty="0" smtClean="0">
                          <a:solidFill>
                            <a:srgbClr val="020202"/>
                          </a:solidFill>
                        </a:rPr>
                        <a:t>  8:00 a.m.</a:t>
                      </a:r>
                      <a:endParaRPr lang="en-US" sz="1400" dirty="0" smtClean="0">
                        <a:solidFill>
                          <a:srgbClr val="020202"/>
                        </a:solidFill>
                      </a:endParaRPr>
                    </a:p>
                    <a:p>
                      <a:r>
                        <a:rPr lang="en-US" sz="1200" b="0" dirty="0" smtClean="0">
                          <a:solidFill>
                            <a:srgbClr val="020202"/>
                          </a:solidFill>
                        </a:rPr>
                        <a:t>.</a:t>
                      </a:r>
                    </a:p>
                    <a:p>
                      <a:r>
                        <a:rPr lang="en-US" sz="1400" dirty="0" smtClean="0">
                          <a:solidFill>
                            <a:srgbClr val="020202"/>
                          </a:solidFill>
                        </a:rPr>
                        <a:t>Day 2</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400" b="1" dirty="0" smtClean="0">
                          <a:solidFill>
                            <a:srgbClr val="020202"/>
                          </a:solidFill>
                        </a:rPr>
                        <a:t>Type 2 </a:t>
                      </a:r>
                      <a:r>
                        <a:rPr lang="en-US" sz="1200" b="0" dirty="0" smtClean="0">
                          <a:solidFill>
                            <a:srgbClr val="020202"/>
                          </a:solidFill>
                        </a:rPr>
                        <a:t>12:01</a:t>
                      </a:r>
                      <a:r>
                        <a:rPr lang="en-US" sz="1200" b="0" baseline="0" dirty="0" smtClean="0">
                          <a:solidFill>
                            <a:srgbClr val="020202"/>
                          </a:solidFill>
                        </a:rPr>
                        <a:t>a.m.-</a:t>
                      </a:r>
                    </a:p>
                    <a:p>
                      <a:r>
                        <a:rPr lang="en-US" sz="1200" b="0" baseline="0" dirty="0" smtClean="0">
                          <a:solidFill>
                            <a:srgbClr val="020202"/>
                          </a:solidFill>
                        </a:rPr>
                        <a:t>  8:00 a.m.</a:t>
                      </a:r>
                      <a:endParaRPr lang="en-US" sz="1400" dirty="0" smtClean="0">
                        <a:solidFill>
                          <a:srgbClr val="020202"/>
                        </a:solidFill>
                      </a:endParaRPr>
                    </a:p>
                    <a:p>
                      <a:endParaRPr lang="en-US" sz="1400" b="0" dirty="0" smtClean="0">
                        <a:solidFill>
                          <a:srgbClr val="020202"/>
                        </a:solidFill>
                      </a:endParaRPr>
                    </a:p>
                    <a:p>
                      <a:r>
                        <a:rPr lang="en-US" sz="1400" b="1" dirty="0" smtClean="0">
                          <a:solidFill>
                            <a:srgbClr val="020202"/>
                          </a:solidFill>
                        </a:rPr>
                        <a:t>Day</a:t>
                      </a:r>
                      <a:r>
                        <a:rPr lang="en-US" sz="1400" b="1" baseline="0" dirty="0" smtClean="0">
                          <a:solidFill>
                            <a:srgbClr val="020202"/>
                          </a:solidFill>
                        </a:rPr>
                        <a:t> 3</a:t>
                      </a:r>
                      <a:endParaRPr lang="en-US" sz="1400" b="1"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p>
                    <a:p>
                      <a:r>
                        <a:rPr lang="en-US" sz="1400" b="1" dirty="0" smtClean="0">
                          <a:solidFill>
                            <a:srgbClr val="020202"/>
                          </a:solidFill>
                        </a:rPr>
                        <a:t>Type 2</a:t>
                      </a:r>
                    </a:p>
                    <a:p>
                      <a:r>
                        <a:rPr lang="en-US" sz="1200" b="0" dirty="0" smtClean="0">
                          <a:solidFill>
                            <a:srgbClr val="020202"/>
                          </a:solidFill>
                        </a:rPr>
                        <a:t>12:01</a:t>
                      </a:r>
                      <a:r>
                        <a:rPr lang="en-US" sz="1200" b="0" baseline="0" dirty="0" smtClean="0">
                          <a:solidFill>
                            <a:srgbClr val="020202"/>
                          </a:solidFill>
                        </a:rPr>
                        <a:t>a.m.-</a:t>
                      </a:r>
                    </a:p>
                    <a:p>
                      <a:r>
                        <a:rPr lang="en-US" sz="1200" b="0" baseline="0" dirty="0" smtClean="0">
                          <a:solidFill>
                            <a:srgbClr val="020202"/>
                          </a:solidFill>
                        </a:rPr>
                        <a:t>  8:00 a.m.</a:t>
                      </a:r>
                      <a:endParaRPr lang="en-US" sz="1400" b="1" baseline="0" dirty="0" smtClean="0">
                        <a:solidFill>
                          <a:srgbClr val="020202"/>
                        </a:solidFill>
                      </a:endParaRPr>
                    </a:p>
                    <a:p>
                      <a:endParaRPr lang="en-US" sz="1400" b="1" baseline="0" dirty="0" smtClean="0">
                        <a:solidFill>
                          <a:srgbClr val="020202"/>
                        </a:solidFill>
                      </a:endParaRPr>
                    </a:p>
                    <a:p>
                      <a:r>
                        <a:rPr lang="en-US" sz="1400" b="1" dirty="0" smtClean="0">
                          <a:solidFill>
                            <a:srgbClr val="020202"/>
                          </a:solidFill>
                        </a:rPr>
                        <a:t>Day</a:t>
                      </a:r>
                      <a:r>
                        <a:rPr lang="en-US" sz="1400" b="1" baseline="0" dirty="0" smtClean="0">
                          <a:solidFill>
                            <a:srgbClr val="020202"/>
                          </a:solidFill>
                        </a:rPr>
                        <a:t> 4</a:t>
                      </a:r>
                      <a:endParaRPr lang="en-US" sz="1400" b="1"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r>
                        <a:rPr lang="en-US" sz="1400" b="1" dirty="0" smtClean="0">
                          <a:solidFill>
                            <a:srgbClr val="020202"/>
                          </a:solidFill>
                        </a:rPr>
                        <a:t>Type 2</a:t>
                      </a:r>
                    </a:p>
                    <a:p>
                      <a:r>
                        <a:rPr lang="en-US" sz="1100" b="0" dirty="0" smtClean="0">
                          <a:solidFill>
                            <a:srgbClr val="020202"/>
                          </a:solidFill>
                        </a:rPr>
                        <a:t>12:01</a:t>
                      </a:r>
                      <a:r>
                        <a:rPr lang="en-US" sz="1100" b="0" baseline="0" dirty="0" smtClean="0">
                          <a:solidFill>
                            <a:srgbClr val="020202"/>
                          </a:solidFill>
                        </a:rPr>
                        <a:t>a.m.-</a:t>
                      </a:r>
                    </a:p>
                    <a:p>
                      <a:r>
                        <a:rPr lang="en-US" sz="1100" b="0" baseline="0" dirty="0" smtClean="0">
                          <a:solidFill>
                            <a:srgbClr val="020202"/>
                          </a:solidFill>
                        </a:rPr>
                        <a:t>  8:00 a.m.</a:t>
                      </a:r>
                      <a:endParaRPr lang="en-US" sz="1200" dirty="0" smtClean="0">
                        <a:solidFill>
                          <a:srgbClr val="020202"/>
                        </a:solidFill>
                      </a:endParaRPr>
                    </a:p>
                    <a:p>
                      <a:endParaRPr lang="en-US" sz="1400" b="0" dirty="0" smtClean="0">
                        <a:solidFill>
                          <a:srgbClr val="020202"/>
                        </a:solidFill>
                      </a:endParaRPr>
                    </a:p>
                    <a:p>
                      <a:r>
                        <a:rPr lang="en-US" sz="1400" dirty="0" smtClean="0">
                          <a:solidFill>
                            <a:srgbClr val="020202"/>
                          </a:solidFill>
                        </a:rPr>
                        <a:t>Day 5</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400" b="1" dirty="0" smtClean="0">
                          <a:solidFill>
                            <a:srgbClr val="020202"/>
                          </a:solidFill>
                        </a:rPr>
                        <a:t>Type 2</a:t>
                      </a:r>
                    </a:p>
                    <a:p>
                      <a:r>
                        <a:rPr lang="en-US" sz="1100" b="0" dirty="0" smtClean="0">
                          <a:solidFill>
                            <a:srgbClr val="020202"/>
                          </a:solidFill>
                        </a:rPr>
                        <a:t>12:01</a:t>
                      </a:r>
                      <a:r>
                        <a:rPr lang="en-US" sz="1100" b="0" baseline="0" dirty="0" smtClean="0">
                          <a:solidFill>
                            <a:srgbClr val="020202"/>
                          </a:solidFill>
                        </a:rPr>
                        <a:t>a.m.-</a:t>
                      </a:r>
                    </a:p>
                    <a:p>
                      <a:r>
                        <a:rPr lang="en-US" sz="1100" b="0" baseline="0" dirty="0" smtClean="0">
                          <a:solidFill>
                            <a:srgbClr val="020202"/>
                          </a:solidFill>
                        </a:rPr>
                        <a:t>  8:00 a.m.</a:t>
                      </a:r>
                      <a:endParaRPr lang="en-US" sz="1200" b="0" dirty="0" smtClean="0">
                        <a:solidFill>
                          <a:srgbClr val="020202"/>
                        </a:solidFill>
                      </a:endParaRPr>
                    </a:p>
                    <a:p>
                      <a:endParaRPr lang="en-US" sz="1400" baseline="0" dirty="0" smtClean="0">
                        <a:solidFill>
                          <a:srgbClr val="020202"/>
                        </a:solidFill>
                      </a:endParaRPr>
                    </a:p>
                    <a:p>
                      <a:r>
                        <a:rPr lang="en-US" sz="1400" dirty="0" smtClean="0">
                          <a:solidFill>
                            <a:srgbClr val="020202"/>
                          </a:solidFill>
                        </a:rPr>
                        <a:t>Day 6</a:t>
                      </a:r>
                    </a:p>
                    <a:p>
                      <a:r>
                        <a:rPr lang="en-US" sz="1200" dirty="0" smtClean="0">
                          <a:solidFill>
                            <a:srgbClr val="0000FF"/>
                          </a:solidFill>
                        </a:rPr>
                        <a:t>24 hours off</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400" b="1" dirty="0" smtClean="0">
                          <a:solidFill>
                            <a:srgbClr val="020202"/>
                          </a:solidFill>
                        </a:rPr>
                        <a:t>Type 1</a:t>
                      </a:r>
                    </a:p>
                    <a:p>
                      <a:r>
                        <a:rPr lang="en-US" sz="1100" b="0" dirty="0" smtClean="0">
                          <a:solidFill>
                            <a:srgbClr val="020202"/>
                          </a:solidFill>
                        </a:rPr>
                        <a:t>8:00 a.m</a:t>
                      </a:r>
                      <a:r>
                        <a:rPr lang="en-US" sz="1200" b="0" dirty="0" smtClean="0">
                          <a:solidFill>
                            <a:srgbClr val="020202"/>
                          </a:solidFill>
                        </a:rPr>
                        <a:t>.- </a:t>
                      </a:r>
                    </a:p>
                    <a:p>
                      <a:r>
                        <a:rPr lang="en-US" sz="1200" b="0" dirty="0" smtClean="0">
                          <a:solidFill>
                            <a:srgbClr val="020202"/>
                          </a:solidFill>
                        </a:rPr>
                        <a:t>4:00</a:t>
                      </a:r>
                      <a:r>
                        <a:rPr lang="en-US" sz="1200" b="0" baseline="0" dirty="0" smtClean="0">
                          <a:solidFill>
                            <a:srgbClr val="020202"/>
                          </a:solidFill>
                        </a:rPr>
                        <a:t> p.m.</a:t>
                      </a:r>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020202"/>
                          </a:solidFill>
                        </a:rPr>
                        <a:t>Day 7</a:t>
                      </a:r>
                      <a:endParaRPr lang="en-US" sz="1400" dirty="0" smtClean="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75832" name="Title 1"/>
          <p:cNvSpPr>
            <a:spLocks noGrp="1"/>
          </p:cNvSpPr>
          <p:nvPr>
            <p:ph type="title" idx="4294967295"/>
          </p:nvPr>
        </p:nvSpPr>
        <p:spPr>
          <a:xfrm>
            <a:off x="152400" y="1"/>
            <a:ext cx="8991600" cy="914400"/>
          </a:xfrm>
          <a:solidFill>
            <a:srgbClr val="000000"/>
          </a:solidFill>
        </p:spPr>
        <p:txBody>
          <a:bodyPr/>
          <a:lstStyle/>
          <a:p>
            <a:pPr algn="ctr" eaLnBrk="1" hangingPunct="1"/>
            <a:r>
              <a:rPr lang="en-US" sz="2800" b="1" dirty="0" smtClean="0"/>
              <a:t>24 hours off </a:t>
            </a:r>
            <a:br>
              <a:rPr lang="en-US" sz="2800" b="1" dirty="0" smtClean="0"/>
            </a:br>
            <a:r>
              <a:rPr lang="en-US" sz="2800" b="1" dirty="0" smtClean="0"/>
              <a:t>(Not a calendar day off):</a:t>
            </a:r>
            <a:endParaRPr lang="en-US" sz="2800" dirty="0" smtClean="0"/>
          </a:p>
        </p:txBody>
      </p:sp>
      <p:sp>
        <p:nvSpPr>
          <p:cNvPr id="75833" name="TextBox 6"/>
          <p:cNvSpPr txBox="1">
            <a:spLocks noChangeArrowheads="1"/>
          </p:cNvSpPr>
          <p:nvPr/>
        </p:nvSpPr>
        <p:spPr bwMode="auto">
          <a:xfrm>
            <a:off x="2590800" y="990600"/>
            <a:ext cx="3962400" cy="584775"/>
          </a:xfrm>
          <a:prstGeom prst="rect">
            <a:avLst/>
          </a:prstGeom>
          <a:noFill/>
          <a:ln w="9525">
            <a:noFill/>
            <a:miter lim="800000"/>
            <a:headEnd/>
            <a:tailEnd/>
          </a:ln>
        </p:spPr>
        <p:txBody>
          <a:bodyPr>
            <a:spAutoFit/>
          </a:bodyPr>
          <a:lstStyle/>
          <a:p>
            <a:pPr algn="ctr"/>
            <a:r>
              <a:rPr lang="en-US" sz="3200" b="1">
                <a:solidFill>
                  <a:srgbClr val="020202"/>
                </a:solidFill>
              </a:rPr>
              <a:t> </a:t>
            </a:r>
            <a:r>
              <a:rPr lang="en-US" sz="2400" b="1">
                <a:solidFill>
                  <a:srgbClr val="020202"/>
                </a:solidFill>
              </a:rPr>
              <a:t>Example:</a:t>
            </a:r>
          </a:p>
        </p:txBody>
      </p:sp>
      <p:sp>
        <p:nvSpPr>
          <p:cNvPr id="75834" name="TextBox 19"/>
          <p:cNvSpPr txBox="1">
            <a:spLocks noChangeArrowheads="1"/>
          </p:cNvSpPr>
          <p:nvPr/>
        </p:nvSpPr>
        <p:spPr bwMode="auto">
          <a:xfrm>
            <a:off x="990601" y="2971801"/>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5835" name="TextBox 20"/>
          <p:cNvSpPr txBox="1">
            <a:spLocks noChangeArrowheads="1"/>
          </p:cNvSpPr>
          <p:nvPr/>
        </p:nvSpPr>
        <p:spPr bwMode="auto">
          <a:xfrm>
            <a:off x="3276601" y="6550026"/>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5836" name="TextBox 22"/>
          <p:cNvSpPr txBox="1">
            <a:spLocks noChangeArrowheads="1"/>
          </p:cNvSpPr>
          <p:nvPr/>
        </p:nvSpPr>
        <p:spPr bwMode="auto">
          <a:xfrm>
            <a:off x="990601" y="6550026"/>
            <a:ext cx="383438" cy="307777"/>
          </a:xfrm>
          <a:prstGeom prst="rect">
            <a:avLst/>
          </a:prstGeom>
          <a:noFill/>
          <a:ln w="9525">
            <a:noFill/>
            <a:miter lim="800000"/>
            <a:headEnd/>
            <a:tailEnd/>
          </a:ln>
        </p:spPr>
        <p:txBody>
          <a:bodyPr wrap="none">
            <a:spAutoFit/>
          </a:bodyPr>
          <a:lstStyle/>
          <a:p>
            <a:r>
              <a:rPr lang="en-US" sz="1400">
                <a:solidFill>
                  <a:srgbClr val="020202"/>
                </a:solidFill>
              </a:rPr>
              <a:t>15</a:t>
            </a:r>
          </a:p>
        </p:txBody>
      </p:sp>
      <p:sp>
        <p:nvSpPr>
          <p:cNvPr id="75837" name="TextBox 23"/>
          <p:cNvSpPr txBox="1">
            <a:spLocks noChangeArrowheads="1"/>
          </p:cNvSpPr>
          <p:nvPr/>
        </p:nvSpPr>
        <p:spPr bwMode="auto">
          <a:xfrm>
            <a:off x="6705601" y="29718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5838" name="TextBox 24"/>
          <p:cNvSpPr txBox="1">
            <a:spLocks noChangeArrowheads="1"/>
          </p:cNvSpPr>
          <p:nvPr/>
        </p:nvSpPr>
        <p:spPr bwMode="auto">
          <a:xfrm>
            <a:off x="5410201" y="29718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5839" name="TextBox 26"/>
          <p:cNvSpPr txBox="1">
            <a:spLocks noChangeArrowheads="1"/>
          </p:cNvSpPr>
          <p:nvPr/>
        </p:nvSpPr>
        <p:spPr bwMode="auto">
          <a:xfrm>
            <a:off x="4343401" y="29718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5840" name="TextBox 27"/>
          <p:cNvSpPr txBox="1">
            <a:spLocks noChangeArrowheads="1"/>
          </p:cNvSpPr>
          <p:nvPr/>
        </p:nvSpPr>
        <p:spPr bwMode="auto">
          <a:xfrm>
            <a:off x="2057400" y="2971801"/>
            <a:ext cx="228600" cy="307777"/>
          </a:xfrm>
          <a:prstGeom prst="rect">
            <a:avLst/>
          </a:prstGeom>
          <a:noFill/>
          <a:ln w="9525">
            <a:noFill/>
            <a:miter lim="800000"/>
            <a:headEnd/>
            <a:tailEnd/>
          </a:ln>
        </p:spPr>
        <p:txBody>
          <a:bodyPr>
            <a:spAutoFit/>
          </a:bodyPr>
          <a:lstStyle/>
          <a:p>
            <a:r>
              <a:rPr lang="en-US" sz="1400">
                <a:solidFill>
                  <a:srgbClr val="020202"/>
                </a:solidFill>
              </a:rPr>
              <a:t>2</a:t>
            </a:r>
          </a:p>
        </p:txBody>
      </p:sp>
      <p:sp>
        <p:nvSpPr>
          <p:cNvPr id="75841" name="TextBox 28"/>
          <p:cNvSpPr txBox="1">
            <a:spLocks noChangeArrowheads="1"/>
          </p:cNvSpPr>
          <p:nvPr/>
        </p:nvSpPr>
        <p:spPr bwMode="auto">
          <a:xfrm>
            <a:off x="3276601" y="2971801"/>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5842" name="TextBox 29"/>
          <p:cNvSpPr txBox="1">
            <a:spLocks noChangeArrowheads="1"/>
          </p:cNvSpPr>
          <p:nvPr/>
        </p:nvSpPr>
        <p:spPr bwMode="auto">
          <a:xfrm>
            <a:off x="2057401" y="6550026"/>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5843" name="TextBox 30"/>
          <p:cNvSpPr txBox="1">
            <a:spLocks noChangeArrowheads="1"/>
          </p:cNvSpPr>
          <p:nvPr/>
        </p:nvSpPr>
        <p:spPr bwMode="auto">
          <a:xfrm>
            <a:off x="5638801" y="4800601"/>
            <a:ext cx="383438" cy="307777"/>
          </a:xfrm>
          <a:prstGeom prst="rect">
            <a:avLst/>
          </a:prstGeom>
          <a:noFill/>
          <a:ln w="9525">
            <a:noFill/>
            <a:miter lim="800000"/>
            <a:headEnd/>
            <a:tailEnd/>
          </a:ln>
        </p:spPr>
        <p:txBody>
          <a:bodyPr wrap="none">
            <a:spAutoFit/>
          </a:bodyPr>
          <a:lstStyle/>
          <a:p>
            <a:r>
              <a:rPr lang="en-US" sz="1400">
                <a:solidFill>
                  <a:srgbClr val="020202"/>
                </a:solidFill>
              </a:rPr>
              <a:t>12</a:t>
            </a:r>
          </a:p>
        </p:txBody>
      </p:sp>
      <p:sp>
        <p:nvSpPr>
          <p:cNvPr id="75844" name="TextBox 45"/>
          <p:cNvSpPr txBox="1">
            <a:spLocks noChangeArrowheads="1"/>
          </p:cNvSpPr>
          <p:nvPr/>
        </p:nvSpPr>
        <p:spPr bwMode="auto">
          <a:xfrm>
            <a:off x="4495801" y="6550026"/>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75845" name="TextBox 46"/>
          <p:cNvSpPr txBox="1">
            <a:spLocks noChangeArrowheads="1"/>
          </p:cNvSpPr>
          <p:nvPr/>
        </p:nvSpPr>
        <p:spPr bwMode="auto">
          <a:xfrm>
            <a:off x="7924801" y="4800601"/>
            <a:ext cx="383438" cy="307777"/>
          </a:xfrm>
          <a:prstGeom prst="rect">
            <a:avLst/>
          </a:prstGeom>
          <a:noFill/>
          <a:ln w="9525">
            <a:noFill/>
            <a:miter lim="800000"/>
            <a:headEnd/>
            <a:tailEnd/>
          </a:ln>
        </p:spPr>
        <p:txBody>
          <a:bodyPr wrap="none">
            <a:spAutoFit/>
          </a:bodyPr>
          <a:lstStyle/>
          <a:p>
            <a:r>
              <a:rPr lang="en-US" sz="1400">
                <a:solidFill>
                  <a:srgbClr val="020202"/>
                </a:solidFill>
              </a:rPr>
              <a:t>14</a:t>
            </a:r>
          </a:p>
        </p:txBody>
      </p:sp>
      <p:sp>
        <p:nvSpPr>
          <p:cNvPr id="75846" name="TextBox 47"/>
          <p:cNvSpPr txBox="1">
            <a:spLocks noChangeArrowheads="1"/>
          </p:cNvSpPr>
          <p:nvPr/>
        </p:nvSpPr>
        <p:spPr bwMode="auto">
          <a:xfrm>
            <a:off x="6629401" y="4800601"/>
            <a:ext cx="383438" cy="307777"/>
          </a:xfrm>
          <a:prstGeom prst="rect">
            <a:avLst/>
          </a:prstGeom>
          <a:noFill/>
          <a:ln w="9525">
            <a:noFill/>
            <a:miter lim="800000"/>
            <a:headEnd/>
            <a:tailEnd/>
          </a:ln>
        </p:spPr>
        <p:txBody>
          <a:bodyPr wrap="none">
            <a:spAutoFit/>
          </a:bodyPr>
          <a:lstStyle/>
          <a:p>
            <a:r>
              <a:rPr lang="en-US" sz="1400">
                <a:solidFill>
                  <a:srgbClr val="020202"/>
                </a:solidFill>
              </a:rPr>
              <a:t>13</a:t>
            </a:r>
          </a:p>
        </p:txBody>
      </p:sp>
      <p:sp>
        <p:nvSpPr>
          <p:cNvPr id="75847" name="TextBox 48"/>
          <p:cNvSpPr txBox="1">
            <a:spLocks noChangeArrowheads="1"/>
          </p:cNvSpPr>
          <p:nvPr/>
        </p:nvSpPr>
        <p:spPr bwMode="auto">
          <a:xfrm>
            <a:off x="4267201" y="4724401"/>
            <a:ext cx="370101" cy="307777"/>
          </a:xfrm>
          <a:prstGeom prst="rect">
            <a:avLst/>
          </a:prstGeom>
          <a:noFill/>
          <a:ln w="9525">
            <a:noFill/>
            <a:miter lim="800000"/>
            <a:headEnd/>
            <a:tailEnd/>
          </a:ln>
        </p:spPr>
        <p:txBody>
          <a:bodyPr wrap="none">
            <a:spAutoFit/>
          </a:bodyPr>
          <a:lstStyle/>
          <a:p>
            <a:r>
              <a:rPr lang="en-US" sz="1400">
                <a:solidFill>
                  <a:srgbClr val="020202"/>
                </a:solidFill>
              </a:rPr>
              <a:t>11</a:t>
            </a:r>
          </a:p>
        </p:txBody>
      </p:sp>
      <p:sp>
        <p:nvSpPr>
          <p:cNvPr id="75848" name="TextBox 49"/>
          <p:cNvSpPr txBox="1">
            <a:spLocks noChangeArrowheads="1"/>
          </p:cNvSpPr>
          <p:nvPr/>
        </p:nvSpPr>
        <p:spPr bwMode="auto">
          <a:xfrm>
            <a:off x="3124201" y="47244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75849" name="TextBox 50"/>
          <p:cNvSpPr txBox="1">
            <a:spLocks noChangeArrowheads="1"/>
          </p:cNvSpPr>
          <p:nvPr/>
        </p:nvSpPr>
        <p:spPr bwMode="auto">
          <a:xfrm>
            <a:off x="2133601" y="47244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75850" name="TextBox 51"/>
          <p:cNvSpPr txBox="1">
            <a:spLocks noChangeArrowheads="1"/>
          </p:cNvSpPr>
          <p:nvPr/>
        </p:nvSpPr>
        <p:spPr bwMode="auto">
          <a:xfrm>
            <a:off x="990601" y="47244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75851" name="TextBox 52"/>
          <p:cNvSpPr txBox="1">
            <a:spLocks noChangeArrowheads="1"/>
          </p:cNvSpPr>
          <p:nvPr/>
        </p:nvSpPr>
        <p:spPr bwMode="auto">
          <a:xfrm>
            <a:off x="8001001" y="29718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5852" name="TextBox 56"/>
          <p:cNvSpPr txBox="1">
            <a:spLocks noChangeArrowheads="1"/>
          </p:cNvSpPr>
          <p:nvPr/>
        </p:nvSpPr>
        <p:spPr bwMode="auto">
          <a:xfrm>
            <a:off x="5562601" y="6550026"/>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75853" name="TextBox 57"/>
          <p:cNvSpPr txBox="1">
            <a:spLocks noChangeArrowheads="1"/>
          </p:cNvSpPr>
          <p:nvPr/>
        </p:nvSpPr>
        <p:spPr bwMode="auto">
          <a:xfrm>
            <a:off x="6705601" y="6550026"/>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5854" name="TextBox 58"/>
          <p:cNvSpPr txBox="1">
            <a:spLocks noChangeArrowheads="1"/>
          </p:cNvSpPr>
          <p:nvPr/>
        </p:nvSpPr>
        <p:spPr bwMode="auto">
          <a:xfrm>
            <a:off x="7924801" y="6550026"/>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cxnSp>
        <p:nvCxnSpPr>
          <p:cNvPr id="61" name="Straight Connector 60"/>
          <p:cNvCxnSpPr/>
          <p:nvPr/>
        </p:nvCxnSpPr>
        <p:spPr>
          <a:xfrm>
            <a:off x="609600" y="2362200"/>
            <a:ext cx="81534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Down Arrow 8"/>
          <p:cNvSpPr/>
          <p:nvPr/>
        </p:nvSpPr>
        <p:spPr>
          <a:xfrm>
            <a:off x="3810000" y="1524000"/>
            <a:ext cx="46038" cy="12192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Down Arrow 32"/>
          <p:cNvSpPr/>
          <p:nvPr/>
        </p:nvSpPr>
        <p:spPr>
          <a:xfrm flipH="1">
            <a:off x="6172200" y="14478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467600" y="1447800"/>
            <a:ext cx="46038" cy="990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Down Arrow 5"/>
          <p:cNvSpPr/>
          <p:nvPr/>
        </p:nvSpPr>
        <p:spPr>
          <a:xfrm flipH="1">
            <a:off x="8458200" y="14478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4" name="Straight Connector 63"/>
          <p:cNvCxnSpPr/>
          <p:nvPr/>
        </p:nvCxnSpPr>
        <p:spPr>
          <a:xfrm>
            <a:off x="609600" y="4267200"/>
            <a:ext cx="80772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H="1">
            <a:off x="3810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63246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Down Arrow 38"/>
          <p:cNvSpPr/>
          <p:nvPr/>
        </p:nvSpPr>
        <p:spPr>
          <a:xfrm flipH="1">
            <a:off x="73914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Down Arrow 55"/>
          <p:cNvSpPr/>
          <p:nvPr/>
        </p:nvSpPr>
        <p:spPr>
          <a:xfrm flipH="1">
            <a:off x="5181600" y="5181600"/>
            <a:ext cx="46038"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p:cNvSpPr/>
          <p:nvPr/>
        </p:nvSpPr>
        <p:spPr>
          <a:xfrm flipH="1">
            <a:off x="2590800" y="1524000"/>
            <a:ext cx="76200"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Down Arrow 43"/>
          <p:cNvSpPr/>
          <p:nvPr/>
        </p:nvSpPr>
        <p:spPr>
          <a:xfrm flipH="1">
            <a:off x="1524000" y="1524000"/>
            <a:ext cx="76200"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1524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2667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Down Arrow 41"/>
          <p:cNvSpPr/>
          <p:nvPr/>
        </p:nvSpPr>
        <p:spPr>
          <a:xfrm>
            <a:off x="2743200" y="5181600"/>
            <a:ext cx="46038"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Down Arrow 54"/>
          <p:cNvSpPr/>
          <p:nvPr/>
        </p:nvSpPr>
        <p:spPr>
          <a:xfrm flipH="1">
            <a:off x="3962400" y="5181600"/>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6" name="Straight Connector 65"/>
          <p:cNvCxnSpPr/>
          <p:nvPr/>
        </p:nvCxnSpPr>
        <p:spPr>
          <a:xfrm>
            <a:off x="685800" y="5867400"/>
            <a:ext cx="80010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flipH="1">
            <a:off x="6172200" y="5105401"/>
            <a:ext cx="46038"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Down Arrow 39"/>
          <p:cNvSpPr/>
          <p:nvPr/>
        </p:nvSpPr>
        <p:spPr>
          <a:xfrm flipH="1">
            <a:off x="7391400" y="5181600"/>
            <a:ext cx="46038" cy="1295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3"/>
          <p:cNvGraphicFramePr>
            <a:graphicFrameLocks/>
          </p:cNvGraphicFramePr>
          <p:nvPr/>
        </p:nvGraphicFramePr>
        <p:xfrm>
          <a:off x="609600" y="5105401"/>
          <a:ext cx="8138158" cy="1371600"/>
        </p:xfrm>
        <a:graphic>
          <a:graphicData uri="http://schemas.openxmlformats.org/drawingml/2006/table">
            <a:tbl>
              <a:tblPr firstRow="1" bandRow="1">
                <a:tableStyleId>{5C22544A-7EE6-4342-B048-85BDC9FD1C3A}</a:tableStyleId>
              </a:tblPr>
              <a:tblGrid>
                <a:gridCol w="1162594"/>
                <a:gridCol w="1162594"/>
                <a:gridCol w="1256212"/>
                <a:gridCol w="1219200"/>
                <a:gridCol w="1012370"/>
                <a:gridCol w="1162594"/>
                <a:gridCol w="1162594"/>
              </a:tblGrid>
              <a:tr h="1371600">
                <a:tc>
                  <a:txBody>
                    <a:bodyPr/>
                    <a:lstStyle/>
                    <a:p>
                      <a:r>
                        <a:rPr lang="en-US" sz="1400" u="sng" dirty="0" smtClean="0">
                          <a:solidFill>
                            <a:srgbClr val="020202"/>
                          </a:solidFill>
                        </a:rPr>
                        <a:t>Sun</a:t>
                      </a:r>
                      <a:endParaRPr lang="en-US" sz="1200" dirty="0" smtClean="0">
                        <a:solidFill>
                          <a:srgbClr val="020202"/>
                        </a:solidFill>
                      </a:endParaRP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20202"/>
                          </a:solidFill>
                        </a:rPr>
                        <a:t>Type</a:t>
                      </a:r>
                      <a:r>
                        <a:rPr lang="en-US" sz="1400" baseline="0" dirty="0" smtClean="0">
                          <a:solidFill>
                            <a:srgbClr val="020202"/>
                          </a:solidFill>
                        </a:rPr>
                        <a:t> 1</a:t>
                      </a:r>
                    </a:p>
                    <a:p>
                      <a:endParaRPr lang="en-US" sz="1400" dirty="0">
                        <a:solidFill>
                          <a:srgbClr val="020202"/>
                        </a:solidFill>
                      </a:endParaRPr>
                    </a:p>
                  </a:txBody>
                  <a:tcPr>
                    <a:solidFill>
                      <a:schemeClr val="accent5">
                        <a:lumMod val="60000"/>
                        <a:lumOff val="40000"/>
                      </a:schemeClr>
                    </a:solidFill>
                  </a:tcPr>
                </a:tc>
                <a:tc>
                  <a:txBody>
                    <a:bodyPr/>
                    <a:lstStyle/>
                    <a:p>
                      <a:r>
                        <a:rPr lang="en-US" sz="1400" u="sng" dirty="0" smtClean="0">
                          <a:solidFill>
                            <a:srgbClr val="020202"/>
                          </a:solidFill>
                        </a:rPr>
                        <a:t>Mon</a:t>
                      </a:r>
                      <a:endParaRPr lang="en-US" sz="120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20202"/>
                          </a:solidFill>
                        </a:rPr>
                        <a:t>Type</a:t>
                      </a:r>
                      <a:r>
                        <a:rPr lang="en-US" sz="1200" baseline="0" dirty="0" smtClean="0">
                          <a:solidFill>
                            <a:srgbClr val="020202"/>
                          </a:solidFill>
                        </a:rPr>
                        <a:t> 1</a:t>
                      </a:r>
                    </a:p>
                    <a:p>
                      <a:endParaRPr lang="en-US" sz="1200" dirty="0" smtClean="0">
                        <a:solidFill>
                          <a:srgbClr val="020202"/>
                        </a:solidFill>
                      </a:endParaRPr>
                    </a:p>
                  </a:txBody>
                  <a:tcPr>
                    <a:solidFill>
                      <a:schemeClr val="accent5">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Tue</a:t>
                      </a:r>
                      <a:endParaRPr lang="en-US" sz="1400" dirty="0" smtClean="0">
                        <a:solidFill>
                          <a:srgbClr val="020202"/>
                        </a:solidFill>
                      </a:endParaRPr>
                    </a:p>
                    <a:p>
                      <a:endParaRPr lang="en-US" sz="1400" b="0" dirty="0" smtClean="0">
                        <a:solidFill>
                          <a:srgbClr val="020202"/>
                        </a:solidFill>
                      </a:endParaRPr>
                    </a:p>
                    <a:p>
                      <a:r>
                        <a:rPr lang="en-US" sz="2000" b="1" dirty="0" smtClean="0">
                          <a:solidFill>
                            <a:srgbClr val="0000FF"/>
                          </a:solidFill>
                        </a:rPr>
                        <a:t>Rules Class</a:t>
                      </a:r>
                      <a:endParaRPr lang="en-US" sz="2000" b="1" dirty="0">
                        <a:solidFill>
                          <a:srgbClr val="0000FF"/>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Wed</a:t>
                      </a:r>
                      <a:endParaRPr lang="en-US" sz="1400" b="0" baseline="0" dirty="0" smtClean="0">
                        <a:solidFill>
                          <a:srgbClr val="020202"/>
                        </a:solidFill>
                      </a:endParaRPr>
                    </a:p>
                    <a:p>
                      <a:endParaRPr lang="en-US" sz="1400" b="0" dirty="0" smtClean="0">
                        <a:solidFill>
                          <a:srgbClr val="020202"/>
                        </a:solidFill>
                      </a:endParaRPr>
                    </a:p>
                    <a:p>
                      <a:r>
                        <a:rPr lang="en-US" sz="2000" b="1" dirty="0" smtClean="0">
                          <a:solidFill>
                            <a:srgbClr val="0000FF"/>
                          </a:solidFill>
                        </a:rPr>
                        <a:t>Rules Class</a:t>
                      </a:r>
                      <a:endParaRPr lang="en-US" sz="2000" b="1" dirty="0">
                        <a:solidFill>
                          <a:srgbClr val="0000FF"/>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Thu</a:t>
                      </a:r>
                      <a:endParaRPr lang="en-US" sz="1400" dirty="0" smtClean="0">
                        <a:solidFill>
                          <a:srgbClr val="020202"/>
                        </a:solidFill>
                      </a:endParaRPr>
                    </a:p>
                    <a:p>
                      <a:endParaRPr lang="en-US" sz="1200" b="0" dirty="0" smtClean="0">
                        <a:solidFill>
                          <a:srgbClr val="020202"/>
                        </a:solidFill>
                      </a:endParaRPr>
                    </a:p>
                    <a:p>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20202"/>
                          </a:solidFill>
                        </a:rPr>
                        <a:t>Type</a:t>
                      </a:r>
                      <a:r>
                        <a:rPr lang="en-US" sz="1200" baseline="0" dirty="0" smtClean="0">
                          <a:solidFill>
                            <a:srgbClr val="020202"/>
                          </a:solidFill>
                        </a:rPr>
                        <a:t> 1</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Fri</a:t>
                      </a:r>
                      <a:endParaRPr lang="en-US" sz="1400" dirty="0" smtClean="0">
                        <a:solidFill>
                          <a:srgbClr val="020202"/>
                        </a:solidFill>
                      </a:endParaRPr>
                    </a:p>
                    <a:p>
                      <a:endParaRPr lang="en-US" sz="1200" b="0" dirty="0" smtClean="0">
                        <a:solidFill>
                          <a:srgbClr val="020202"/>
                        </a:solidFill>
                      </a:endParaRPr>
                    </a:p>
                    <a:p>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20202"/>
                          </a:solidFill>
                        </a:rPr>
                        <a:t>Type</a:t>
                      </a:r>
                      <a:r>
                        <a:rPr lang="en-US" sz="1200" baseline="0" dirty="0" smtClean="0">
                          <a:solidFill>
                            <a:srgbClr val="020202"/>
                          </a:solidFill>
                        </a:rPr>
                        <a:t> 1</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Sat</a:t>
                      </a:r>
                    </a:p>
                    <a:p>
                      <a:endParaRPr lang="en-US" sz="1400" dirty="0" smtClean="0">
                        <a:solidFill>
                          <a:srgbClr val="020202"/>
                        </a:solidFill>
                      </a:endParaRP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Day</a:t>
                      </a:r>
                      <a:r>
                        <a:rPr lang="en-US" sz="1400" u="none" baseline="0" dirty="0" smtClean="0">
                          <a:solidFill>
                            <a:srgbClr val="0000FF"/>
                          </a:solidFill>
                        </a:rPr>
                        <a:t> Off #1</a:t>
                      </a:r>
                      <a:endParaRPr lang="en-US" sz="1400" u="none" dirty="0" smtClean="0">
                        <a:solidFill>
                          <a:srgbClr val="0000FF"/>
                        </a:solidFill>
                      </a:endParaRPr>
                    </a:p>
                    <a:p>
                      <a:endParaRPr lang="en-US" sz="1400" dirty="0">
                        <a:solidFill>
                          <a:srgbClr val="020202"/>
                        </a:solidFill>
                      </a:endParaRPr>
                    </a:p>
                  </a:txBody>
                  <a:tcPr>
                    <a:solidFill>
                      <a:schemeClr val="accent2">
                        <a:lumMod val="60000"/>
                        <a:lumOff val="40000"/>
                      </a:schemeClr>
                    </a:solidFill>
                  </a:tcPr>
                </a:tc>
              </a:tr>
            </a:tbl>
          </a:graphicData>
        </a:graphic>
      </p:graphicFrame>
      <p:graphicFrame>
        <p:nvGraphicFramePr>
          <p:cNvPr id="35" name="Content Placeholder 3"/>
          <p:cNvGraphicFramePr>
            <a:graphicFrameLocks/>
          </p:cNvGraphicFramePr>
          <p:nvPr/>
        </p:nvGraphicFramePr>
        <p:xfrm>
          <a:off x="609600" y="3276601"/>
          <a:ext cx="8138158" cy="15544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762000">
                <a:tc rowSpan="2">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rowSpan="2">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r>
                        <a:rPr lang="en-US" sz="1600" dirty="0" smtClean="0">
                          <a:solidFill>
                            <a:srgbClr val="020202"/>
                          </a:solidFill>
                        </a:rPr>
                        <a:t>Type</a:t>
                      </a:r>
                      <a:r>
                        <a:rPr lang="en-US" sz="1600" baseline="0" dirty="0" smtClean="0">
                          <a:solidFill>
                            <a:srgbClr val="020202"/>
                          </a:solidFill>
                        </a:rPr>
                        <a:t> 1</a:t>
                      </a:r>
                    </a:p>
                    <a:p>
                      <a:r>
                        <a:rPr lang="en-US" sz="1200" b="0" dirty="0" smtClean="0">
                          <a:solidFill>
                            <a:srgbClr val="020202"/>
                          </a:solidFill>
                        </a:rPr>
                        <a:t>1 p.m.</a:t>
                      </a:r>
                    </a:p>
                    <a:p>
                      <a:endParaRPr lang="en-US" sz="1200" b="0" dirty="0" smtClean="0">
                        <a:solidFill>
                          <a:srgbClr val="020202"/>
                        </a:solidFill>
                      </a:endParaRPr>
                    </a:p>
                    <a:p>
                      <a:r>
                        <a:rPr lang="en-US" sz="1200" b="0" dirty="0" smtClean="0">
                          <a:solidFill>
                            <a:srgbClr val="020202"/>
                          </a:solidFill>
                        </a:rPr>
                        <a:t>11:59p.m.</a:t>
                      </a:r>
                    </a:p>
                    <a:p>
                      <a:r>
                        <a:rPr lang="en-US" sz="1600" b="1" dirty="0" smtClean="0">
                          <a:solidFill>
                            <a:srgbClr val="020202"/>
                          </a:solidFill>
                        </a:rPr>
                        <a:t>Type</a:t>
                      </a:r>
                      <a:r>
                        <a:rPr lang="en-US" sz="1600" b="1" baseline="0" dirty="0" smtClean="0">
                          <a:solidFill>
                            <a:srgbClr val="020202"/>
                          </a:solidFill>
                        </a:rPr>
                        <a:t> 2</a:t>
                      </a:r>
                      <a:endParaRPr lang="en-US" sz="1600" b="1"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a.m.</a:t>
                      </a:r>
                      <a:endParaRPr lang="en-US" sz="1400" b="0" dirty="0" smtClean="0">
                        <a:solidFill>
                          <a:srgbClr val="020202"/>
                        </a:solidFill>
                      </a:endParaRPr>
                    </a:p>
                    <a:p>
                      <a:endParaRPr lang="en-US" sz="12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b="0" baseline="0" dirty="0" smtClean="0">
                        <a:solidFill>
                          <a:srgbClr val="020202"/>
                        </a:solidFill>
                      </a:endParaRPr>
                    </a:p>
                  </a:txBody>
                  <a:tcPr>
                    <a:solidFill>
                      <a:schemeClr val="accent2">
                        <a:lumMod val="60000"/>
                        <a:lumOff val="40000"/>
                      </a:schemeClr>
                    </a:solidFill>
                  </a:tcPr>
                </a:tc>
                <a:tc rowSpan="2">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rowSpan="2">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rowSpan="2">
                  <a:txBody>
                    <a:bodyPr/>
                    <a:lstStyle/>
                    <a:p>
                      <a:r>
                        <a:rPr lang="en-US" sz="1400" u="sng" dirty="0" smtClean="0">
                          <a:solidFill>
                            <a:srgbClr val="020202"/>
                          </a:solidFill>
                        </a:rPr>
                        <a:t>Sat</a:t>
                      </a:r>
                    </a:p>
                    <a:p>
                      <a:endParaRPr lang="en-US" sz="1400" u="sng" dirty="0" smtClean="0">
                        <a:solidFill>
                          <a:srgbClr val="020202"/>
                        </a:solidFill>
                      </a:endParaRPr>
                    </a:p>
                    <a:p>
                      <a:endParaRPr lang="en-US" sz="1400" u="sng" dirty="0" smtClean="0">
                        <a:solidFill>
                          <a:srgbClr val="020202"/>
                        </a:solidFill>
                      </a:endParaRPr>
                    </a:p>
                    <a:p>
                      <a:r>
                        <a:rPr lang="en-US" sz="1400" u="none" dirty="0" smtClean="0">
                          <a:solidFill>
                            <a:srgbClr val="0000FF"/>
                          </a:solidFill>
                        </a:rPr>
                        <a:t>Day</a:t>
                      </a:r>
                      <a:r>
                        <a:rPr lang="en-US" sz="1400" u="none" baseline="0" dirty="0" smtClean="0">
                          <a:solidFill>
                            <a:srgbClr val="0000FF"/>
                          </a:solidFill>
                        </a:rPr>
                        <a:t> Off #2</a:t>
                      </a:r>
                      <a:endParaRPr lang="en-US" sz="1400" u="none" dirty="0" smtClean="0">
                        <a:solidFill>
                          <a:srgbClr val="0000FF"/>
                        </a:solidFill>
                      </a:endParaRPr>
                    </a:p>
                  </a:txBody>
                  <a:tcPr>
                    <a:solidFill>
                      <a:schemeClr val="accent2">
                        <a:lumMod val="60000"/>
                        <a:lumOff val="40000"/>
                      </a:schemeClr>
                    </a:solidFill>
                  </a:tcPr>
                </a:tc>
              </a:tr>
              <a:tr h="792480">
                <a:tc vMerge="1">
                  <a:txBody>
                    <a:bodyPr/>
                    <a:lstStyle/>
                    <a:p>
                      <a:endParaRPr lang="en-US"/>
                    </a:p>
                  </a:txBody>
                  <a:tcPr/>
                </a:tc>
                <a:tc vMerge="1">
                  <a:txBody>
                    <a:bodyPr/>
                    <a:lstStyle/>
                    <a:p>
                      <a:endParaRPr lang="en-US"/>
                    </a:p>
                  </a:txBody>
                  <a:tcPr/>
                </a:tc>
                <a:tc>
                  <a:txBody>
                    <a:bodyPr/>
                    <a:lstStyle/>
                    <a:p>
                      <a:r>
                        <a:rPr lang="en-US" sz="1400" b="1" dirty="0" smtClean="0">
                          <a:solidFill>
                            <a:srgbClr val="0000FF"/>
                          </a:solidFill>
                        </a:rPr>
                        <a:t>Day</a:t>
                      </a:r>
                      <a:r>
                        <a:rPr lang="en-US" sz="1400" b="1" baseline="0" dirty="0" smtClean="0">
                          <a:solidFill>
                            <a:srgbClr val="0000FF"/>
                          </a:solidFill>
                        </a:rPr>
                        <a:t> Off #1</a:t>
                      </a:r>
                      <a:endParaRPr lang="en-US" sz="1400" b="1" dirty="0">
                        <a:solidFill>
                          <a:srgbClr val="0000FF"/>
                        </a:solidFill>
                      </a:endParaRPr>
                    </a:p>
                  </a:txBody>
                  <a:tcPr>
                    <a:solidFill>
                      <a:schemeClr val="accent2">
                        <a:lumMod val="60000"/>
                        <a:lumOff val="40000"/>
                      </a:schemeClr>
                    </a:solidFill>
                  </a:tcPr>
                </a:tc>
                <a:tc>
                  <a:txBody>
                    <a:bodyPr/>
                    <a:lstStyle/>
                    <a:p>
                      <a:r>
                        <a:rPr lang="en-US" sz="1200" dirty="0" smtClean="0">
                          <a:solidFill>
                            <a:srgbClr val="000000"/>
                          </a:solidFill>
                        </a:rPr>
                        <a:t>8</a:t>
                      </a:r>
                      <a:r>
                        <a:rPr lang="en-US" sz="1200" baseline="0" dirty="0" smtClean="0">
                          <a:solidFill>
                            <a:srgbClr val="000000"/>
                          </a:solidFill>
                        </a:rPr>
                        <a:t> a.m.</a:t>
                      </a:r>
                    </a:p>
                    <a:p>
                      <a:r>
                        <a:rPr lang="en-US" sz="1600" b="1" baseline="0" dirty="0" smtClean="0">
                          <a:solidFill>
                            <a:srgbClr val="000000"/>
                          </a:solidFill>
                        </a:rPr>
                        <a:t>Type 1</a:t>
                      </a:r>
                    </a:p>
                    <a:p>
                      <a:r>
                        <a:rPr lang="en-US" sz="1200" baseline="0" dirty="0" smtClean="0">
                          <a:solidFill>
                            <a:srgbClr val="000000"/>
                          </a:solidFill>
                        </a:rPr>
                        <a:t>8 p.m.</a:t>
                      </a:r>
                      <a:endParaRPr lang="en-US" sz="1200" dirty="0">
                        <a:solidFill>
                          <a:srgbClr val="000000"/>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graphicFrame>
        <p:nvGraphicFramePr>
          <p:cNvPr id="38" name="Content Placeholder 3"/>
          <p:cNvGraphicFramePr>
            <a:graphicFrameLocks/>
          </p:cNvGraphicFramePr>
          <p:nvPr/>
        </p:nvGraphicFramePr>
        <p:xfrm>
          <a:off x="609600" y="1371600"/>
          <a:ext cx="8138158" cy="17068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70688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4 a.m</a:t>
                      </a:r>
                      <a:r>
                        <a:rPr lang="en-US" sz="14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endParaRPr lang="en-US" sz="1200" baseline="0" dirty="0" smtClean="0">
                        <a:solidFill>
                          <a:srgbClr val="020202"/>
                        </a:solidFill>
                      </a:endParaRP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r>
                        <a:rPr lang="en-US" sz="1200" b="0" dirty="0" smtClean="0">
                          <a:solidFill>
                            <a:srgbClr val="020202"/>
                          </a:solidFill>
                        </a:rPr>
                        <a:t>4</a:t>
                      </a:r>
                      <a:r>
                        <a:rPr lang="en-US" sz="1200" b="0" baseline="0" dirty="0" smtClean="0">
                          <a:solidFill>
                            <a:srgbClr val="020202"/>
                          </a:solidFill>
                        </a:rPr>
                        <a:t> a.m.</a:t>
                      </a:r>
                      <a:endParaRPr lang="en-US" sz="12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200" b="0" u="none" dirty="0" smtClean="0">
                          <a:solidFill>
                            <a:srgbClr val="020202"/>
                          </a:solidFill>
                        </a:rPr>
                        <a:t>4 a.m.</a:t>
                      </a:r>
                    </a:p>
                    <a:p>
                      <a:endParaRPr lang="en-US" sz="1400" dirty="0" smtClean="0">
                        <a:solidFill>
                          <a:srgbClr val="020202"/>
                        </a:solidFill>
                      </a:endParaRPr>
                    </a:p>
                    <a:p>
                      <a:r>
                        <a:rPr lang="en-US" sz="1400" dirty="0" smtClean="0">
                          <a:solidFill>
                            <a:srgbClr val="020202"/>
                          </a:solidFill>
                        </a:rPr>
                        <a:t>Type</a:t>
                      </a:r>
                      <a:r>
                        <a:rPr lang="en-US" sz="1400" baseline="0" dirty="0" smtClean="0">
                          <a:solidFill>
                            <a:srgbClr val="020202"/>
                          </a:solidFill>
                        </a:rPr>
                        <a:t> 1</a:t>
                      </a:r>
                    </a:p>
                    <a:p>
                      <a:endParaRPr lang="en-US" sz="1200" baseline="0" dirty="0" smtClean="0">
                        <a:solidFill>
                          <a:srgbClr val="020202"/>
                        </a:solidFill>
                      </a:endParaRPr>
                    </a:p>
                    <a:p>
                      <a:r>
                        <a:rPr lang="en-US" sz="1200" b="0" baseline="0" dirty="0" smtClean="0">
                          <a:solidFill>
                            <a:srgbClr val="020202"/>
                          </a:solidFill>
                        </a:rPr>
                        <a:t>8 p.m.</a:t>
                      </a:r>
                      <a:endParaRPr lang="en-US" sz="1200" b="0" dirty="0" smtClean="0">
                        <a:solidFill>
                          <a:srgbClr val="020202"/>
                        </a:solidFill>
                      </a:endParaRPr>
                    </a:p>
                    <a:p>
                      <a:endParaRPr lang="en-US" sz="1400" dirty="0" smtClean="0">
                        <a:solidFill>
                          <a:srgbClr val="020202"/>
                        </a:solidFill>
                      </a:endParaRPr>
                    </a:p>
                    <a:p>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76863" name="Title 1"/>
          <p:cNvSpPr>
            <a:spLocks noGrp="1"/>
          </p:cNvSpPr>
          <p:nvPr>
            <p:ph type="title" idx="4294967295"/>
          </p:nvPr>
        </p:nvSpPr>
        <p:spPr>
          <a:xfrm>
            <a:off x="609600" y="152400"/>
            <a:ext cx="8534400" cy="685800"/>
          </a:xfrm>
          <a:solidFill>
            <a:srgbClr val="000000"/>
          </a:solidFill>
        </p:spPr>
        <p:txBody>
          <a:bodyPr/>
          <a:lstStyle/>
          <a:p>
            <a:pPr algn="ctr" eaLnBrk="1" hangingPunct="1"/>
            <a:r>
              <a:rPr lang="en-US" sz="4400" dirty="0" smtClean="0"/>
              <a:t>24 Hours off and a Calendar Day</a:t>
            </a:r>
          </a:p>
        </p:txBody>
      </p:sp>
      <p:sp>
        <p:nvSpPr>
          <p:cNvPr id="6" name="Down Arrow 5"/>
          <p:cNvSpPr/>
          <p:nvPr/>
        </p:nvSpPr>
        <p:spPr>
          <a:xfrm flipH="1">
            <a:off x="1524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p:cNvSpPr/>
          <p:nvPr/>
        </p:nvSpPr>
        <p:spPr>
          <a:xfrm flipH="1">
            <a:off x="2590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3810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4876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2390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61722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flipH="1">
            <a:off x="4860925" y="4267201"/>
            <a:ext cx="46038" cy="5334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2667000" y="3276600"/>
            <a:ext cx="46038" cy="685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1524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73" name="TextBox 17"/>
          <p:cNvSpPr txBox="1">
            <a:spLocks noChangeArrowheads="1"/>
          </p:cNvSpPr>
          <p:nvPr/>
        </p:nvSpPr>
        <p:spPr bwMode="auto">
          <a:xfrm>
            <a:off x="762001" y="2971801"/>
            <a:ext cx="284052" cy="307777"/>
          </a:xfrm>
          <a:prstGeom prst="rect">
            <a:avLst/>
          </a:prstGeom>
          <a:noFill/>
          <a:ln w="9525">
            <a:noFill/>
            <a:miter lim="800000"/>
            <a:headEnd/>
            <a:tailEnd/>
          </a:ln>
        </p:spPr>
        <p:txBody>
          <a:bodyPr wrap="none">
            <a:spAutoFit/>
          </a:bodyPr>
          <a:lstStyle/>
          <a:p>
            <a:r>
              <a:rPr lang="en-US" sz="1400">
                <a:solidFill>
                  <a:srgbClr val="000000"/>
                </a:solidFill>
              </a:rPr>
              <a:t>1</a:t>
            </a:r>
          </a:p>
        </p:txBody>
      </p:sp>
      <p:sp>
        <p:nvSpPr>
          <p:cNvPr id="76874" name="TextBox 19"/>
          <p:cNvSpPr txBox="1">
            <a:spLocks noChangeArrowheads="1"/>
          </p:cNvSpPr>
          <p:nvPr/>
        </p:nvSpPr>
        <p:spPr bwMode="auto">
          <a:xfrm>
            <a:off x="1981201" y="29718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6875" name="TextBox 21"/>
          <p:cNvSpPr txBox="1">
            <a:spLocks noChangeArrowheads="1"/>
          </p:cNvSpPr>
          <p:nvPr/>
        </p:nvSpPr>
        <p:spPr bwMode="auto">
          <a:xfrm>
            <a:off x="2057401" y="6550026"/>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76876" name="TextBox 22"/>
          <p:cNvSpPr txBox="1">
            <a:spLocks noChangeArrowheads="1"/>
          </p:cNvSpPr>
          <p:nvPr/>
        </p:nvSpPr>
        <p:spPr bwMode="auto">
          <a:xfrm>
            <a:off x="990601" y="6550026"/>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76877" name="TextBox 23"/>
          <p:cNvSpPr txBox="1">
            <a:spLocks noChangeArrowheads="1"/>
          </p:cNvSpPr>
          <p:nvPr/>
        </p:nvSpPr>
        <p:spPr bwMode="auto">
          <a:xfrm>
            <a:off x="7924801" y="29718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76878" name="TextBox 24"/>
          <p:cNvSpPr txBox="1">
            <a:spLocks noChangeArrowheads="1"/>
          </p:cNvSpPr>
          <p:nvPr/>
        </p:nvSpPr>
        <p:spPr bwMode="auto">
          <a:xfrm>
            <a:off x="6629401" y="29718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76879" name="TextBox 26"/>
          <p:cNvSpPr txBox="1">
            <a:spLocks noChangeArrowheads="1"/>
          </p:cNvSpPr>
          <p:nvPr/>
        </p:nvSpPr>
        <p:spPr bwMode="auto">
          <a:xfrm>
            <a:off x="5486401" y="29718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76880" name="TextBox 27"/>
          <p:cNvSpPr txBox="1">
            <a:spLocks noChangeArrowheads="1"/>
          </p:cNvSpPr>
          <p:nvPr/>
        </p:nvSpPr>
        <p:spPr bwMode="auto">
          <a:xfrm>
            <a:off x="3200400" y="2971801"/>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76881" name="TextBox 28"/>
          <p:cNvSpPr txBox="1">
            <a:spLocks noChangeArrowheads="1"/>
          </p:cNvSpPr>
          <p:nvPr/>
        </p:nvSpPr>
        <p:spPr bwMode="auto">
          <a:xfrm>
            <a:off x="4343401" y="29718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33" name="Down Arrow 32"/>
          <p:cNvSpPr/>
          <p:nvPr/>
        </p:nvSpPr>
        <p:spPr>
          <a:xfrm flipH="1">
            <a:off x="61722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Down Arrow 38"/>
          <p:cNvSpPr/>
          <p:nvPr/>
        </p:nvSpPr>
        <p:spPr>
          <a:xfrm flipH="1">
            <a:off x="7315200" y="3352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Down Arrow 40"/>
          <p:cNvSpPr/>
          <p:nvPr/>
        </p:nvSpPr>
        <p:spPr>
          <a:xfrm flipH="1">
            <a:off x="84582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85" name="TextBox 46"/>
          <p:cNvSpPr txBox="1">
            <a:spLocks noChangeArrowheads="1"/>
          </p:cNvSpPr>
          <p:nvPr/>
        </p:nvSpPr>
        <p:spPr bwMode="auto">
          <a:xfrm>
            <a:off x="7924801" y="4800601"/>
            <a:ext cx="383438" cy="307777"/>
          </a:xfrm>
          <a:prstGeom prst="rect">
            <a:avLst/>
          </a:prstGeom>
          <a:noFill/>
          <a:ln w="9525">
            <a:noFill/>
            <a:miter lim="800000"/>
            <a:headEnd/>
            <a:tailEnd/>
          </a:ln>
        </p:spPr>
        <p:txBody>
          <a:bodyPr wrap="none">
            <a:spAutoFit/>
          </a:bodyPr>
          <a:lstStyle/>
          <a:p>
            <a:r>
              <a:rPr lang="en-US" sz="1400">
                <a:solidFill>
                  <a:srgbClr val="020202"/>
                </a:solidFill>
              </a:rPr>
              <a:t>14</a:t>
            </a:r>
          </a:p>
        </p:txBody>
      </p:sp>
      <p:sp>
        <p:nvSpPr>
          <p:cNvPr id="76886" name="TextBox 47"/>
          <p:cNvSpPr txBox="1">
            <a:spLocks noChangeArrowheads="1"/>
          </p:cNvSpPr>
          <p:nvPr/>
        </p:nvSpPr>
        <p:spPr bwMode="auto">
          <a:xfrm>
            <a:off x="6629401" y="4800601"/>
            <a:ext cx="383438" cy="307777"/>
          </a:xfrm>
          <a:prstGeom prst="rect">
            <a:avLst/>
          </a:prstGeom>
          <a:noFill/>
          <a:ln w="9525">
            <a:noFill/>
            <a:miter lim="800000"/>
            <a:headEnd/>
            <a:tailEnd/>
          </a:ln>
        </p:spPr>
        <p:txBody>
          <a:bodyPr wrap="none">
            <a:spAutoFit/>
          </a:bodyPr>
          <a:lstStyle/>
          <a:p>
            <a:r>
              <a:rPr lang="en-US" sz="1400">
                <a:solidFill>
                  <a:srgbClr val="020202"/>
                </a:solidFill>
              </a:rPr>
              <a:t>13</a:t>
            </a:r>
          </a:p>
        </p:txBody>
      </p:sp>
      <p:sp>
        <p:nvSpPr>
          <p:cNvPr id="76887" name="TextBox 48"/>
          <p:cNvSpPr txBox="1">
            <a:spLocks noChangeArrowheads="1"/>
          </p:cNvSpPr>
          <p:nvPr/>
        </p:nvSpPr>
        <p:spPr bwMode="auto">
          <a:xfrm>
            <a:off x="5486401" y="4800601"/>
            <a:ext cx="383438" cy="307777"/>
          </a:xfrm>
          <a:prstGeom prst="rect">
            <a:avLst/>
          </a:prstGeom>
          <a:noFill/>
          <a:ln w="9525">
            <a:noFill/>
            <a:miter lim="800000"/>
            <a:headEnd/>
            <a:tailEnd/>
          </a:ln>
        </p:spPr>
        <p:txBody>
          <a:bodyPr wrap="none">
            <a:spAutoFit/>
          </a:bodyPr>
          <a:lstStyle/>
          <a:p>
            <a:r>
              <a:rPr lang="en-US" sz="1400">
                <a:solidFill>
                  <a:srgbClr val="020202"/>
                </a:solidFill>
              </a:rPr>
              <a:t>12</a:t>
            </a:r>
          </a:p>
        </p:txBody>
      </p:sp>
      <p:sp>
        <p:nvSpPr>
          <p:cNvPr id="76888" name="TextBox 49"/>
          <p:cNvSpPr txBox="1">
            <a:spLocks noChangeArrowheads="1"/>
          </p:cNvSpPr>
          <p:nvPr/>
        </p:nvSpPr>
        <p:spPr bwMode="auto">
          <a:xfrm>
            <a:off x="4267201" y="4800601"/>
            <a:ext cx="370101" cy="307777"/>
          </a:xfrm>
          <a:prstGeom prst="rect">
            <a:avLst/>
          </a:prstGeom>
          <a:noFill/>
          <a:ln w="9525">
            <a:noFill/>
            <a:miter lim="800000"/>
            <a:headEnd/>
            <a:tailEnd/>
          </a:ln>
        </p:spPr>
        <p:txBody>
          <a:bodyPr wrap="none">
            <a:spAutoFit/>
          </a:bodyPr>
          <a:lstStyle/>
          <a:p>
            <a:r>
              <a:rPr lang="en-US" sz="1400">
                <a:solidFill>
                  <a:srgbClr val="020202"/>
                </a:solidFill>
              </a:rPr>
              <a:t>11</a:t>
            </a:r>
          </a:p>
        </p:txBody>
      </p:sp>
      <p:sp>
        <p:nvSpPr>
          <p:cNvPr id="76889" name="TextBox 50"/>
          <p:cNvSpPr txBox="1">
            <a:spLocks noChangeArrowheads="1"/>
          </p:cNvSpPr>
          <p:nvPr/>
        </p:nvSpPr>
        <p:spPr bwMode="auto">
          <a:xfrm>
            <a:off x="3276601" y="48006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76890" name="TextBox 51"/>
          <p:cNvSpPr txBox="1">
            <a:spLocks noChangeArrowheads="1"/>
          </p:cNvSpPr>
          <p:nvPr/>
        </p:nvSpPr>
        <p:spPr bwMode="auto">
          <a:xfrm>
            <a:off x="2057401" y="48006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76891" name="TextBox 52"/>
          <p:cNvSpPr txBox="1">
            <a:spLocks noChangeArrowheads="1"/>
          </p:cNvSpPr>
          <p:nvPr/>
        </p:nvSpPr>
        <p:spPr bwMode="auto">
          <a:xfrm>
            <a:off x="914401" y="48006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76892" name="TextBox 39"/>
          <p:cNvSpPr txBox="1">
            <a:spLocks noChangeArrowheads="1"/>
          </p:cNvSpPr>
          <p:nvPr/>
        </p:nvSpPr>
        <p:spPr bwMode="auto">
          <a:xfrm>
            <a:off x="1981200" y="838201"/>
            <a:ext cx="6477000" cy="523220"/>
          </a:xfrm>
          <a:prstGeom prst="rect">
            <a:avLst/>
          </a:prstGeom>
          <a:noFill/>
          <a:ln w="9525">
            <a:noFill/>
            <a:miter lim="800000"/>
            <a:headEnd/>
            <a:tailEnd/>
          </a:ln>
        </p:spPr>
        <p:txBody>
          <a:bodyPr>
            <a:spAutoFit/>
          </a:bodyPr>
          <a:lstStyle/>
          <a:p>
            <a:r>
              <a:rPr lang="en-US" sz="2800">
                <a:solidFill>
                  <a:srgbClr val="000000"/>
                </a:solidFill>
              </a:rPr>
              <a:t>(2 Starts on Day 9,No Starts on Day 10)</a:t>
            </a:r>
          </a:p>
        </p:txBody>
      </p:sp>
      <p:sp>
        <p:nvSpPr>
          <p:cNvPr id="76893" name="TextBox 43"/>
          <p:cNvSpPr txBox="1">
            <a:spLocks noChangeArrowheads="1"/>
          </p:cNvSpPr>
          <p:nvPr/>
        </p:nvSpPr>
        <p:spPr bwMode="auto">
          <a:xfrm>
            <a:off x="3505200" y="6550026"/>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76894" name="TextBox 44"/>
          <p:cNvSpPr txBox="1">
            <a:spLocks noChangeArrowheads="1"/>
          </p:cNvSpPr>
          <p:nvPr/>
        </p:nvSpPr>
        <p:spPr bwMode="auto">
          <a:xfrm>
            <a:off x="4648200" y="6550026"/>
            <a:ext cx="228600" cy="307777"/>
          </a:xfrm>
          <a:prstGeom prst="rect">
            <a:avLst/>
          </a:prstGeom>
          <a:noFill/>
          <a:ln w="9525">
            <a:noFill/>
            <a:miter lim="800000"/>
            <a:headEnd/>
            <a:tailEnd/>
          </a:ln>
        </p:spPr>
        <p:txBody>
          <a:bodyPr>
            <a:spAutoFit/>
          </a:bodyPr>
          <a:lstStyle/>
          <a:p>
            <a:r>
              <a:rPr lang="en-US" sz="1400">
                <a:solidFill>
                  <a:srgbClr val="020202"/>
                </a:solidFill>
              </a:rPr>
              <a:t>4</a:t>
            </a:r>
          </a:p>
        </p:txBody>
      </p:sp>
      <p:sp>
        <p:nvSpPr>
          <p:cNvPr id="76895" name="TextBox 45"/>
          <p:cNvSpPr txBox="1">
            <a:spLocks noChangeArrowheads="1"/>
          </p:cNvSpPr>
          <p:nvPr/>
        </p:nvSpPr>
        <p:spPr bwMode="auto">
          <a:xfrm>
            <a:off x="8077200" y="6550026"/>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76896" name="TextBox 53"/>
          <p:cNvSpPr txBox="1">
            <a:spLocks noChangeArrowheads="1"/>
          </p:cNvSpPr>
          <p:nvPr/>
        </p:nvSpPr>
        <p:spPr bwMode="auto">
          <a:xfrm>
            <a:off x="6934200" y="6550026"/>
            <a:ext cx="228600" cy="307777"/>
          </a:xfrm>
          <a:prstGeom prst="rect">
            <a:avLst/>
          </a:prstGeom>
          <a:noFill/>
          <a:ln w="9525">
            <a:noFill/>
            <a:miter lim="800000"/>
            <a:headEnd/>
            <a:tailEnd/>
          </a:ln>
        </p:spPr>
        <p:txBody>
          <a:bodyPr>
            <a:spAutoFit/>
          </a:bodyPr>
          <a:lstStyle/>
          <a:p>
            <a:r>
              <a:rPr lang="en-US" sz="1400">
                <a:solidFill>
                  <a:srgbClr val="020202"/>
                </a:solidFill>
              </a:rPr>
              <a:t>2</a:t>
            </a:r>
          </a:p>
        </p:txBody>
      </p:sp>
      <p:sp>
        <p:nvSpPr>
          <p:cNvPr id="76897" name="TextBox 54"/>
          <p:cNvSpPr txBox="1">
            <a:spLocks noChangeArrowheads="1"/>
          </p:cNvSpPr>
          <p:nvPr/>
        </p:nvSpPr>
        <p:spPr bwMode="auto">
          <a:xfrm>
            <a:off x="5867400" y="6550026"/>
            <a:ext cx="228600" cy="307777"/>
          </a:xfrm>
          <a:prstGeom prst="rect">
            <a:avLst/>
          </a:prstGeom>
          <a:noFill/>
          <a:ln w="9525">
            <a:noFill/>
            <a:miter lim="800000"/>
            <a:headEnd/>
            <a:tailEnd/>
          </a:ln>
        </p:spPr>
        <p:txBody>
          <a:bodyPr>
            <a:spAutoFit/>
          </a:bodyPr>
          <a:lstStyle/>
          <a:p>
            <a:r>
              <a:rPr lang="en-US" sz="1400">
                <a:solidFill>
                  <a:srgbClr val="020202"/>
                </a:solidFill>
              </a:rPr>
              <a:t>1</a:t>
            </a:r>
          </a:p>
        </p:txBody>
      </p:sp>
      <p:cxnSp>
        <p:nvCxnSpPr>
          <p:cNvPr id="56" name="Straight Arrow Connector 55"/>
          <p:cNvCxnSpPr/>
          <p:nvPr/>
        </p:nvCxnSpPr>
        <p:spPr>
          <a:xfrm flipV="1">
            <a:off x="2667000" y="3581401"/>
            <a:ext cx="304800" cy="114300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752600" y="227013"/>
            <a:ext cx="6978650" cy="762000"/>
          </a:xfrm>
        </p:spPr>
        <p:txBody>
          <a:bodyPr/>
          <a:lstStyle/>
          <a:p>
            <a:pPr algn="ctr"/>
            <a:r>
              <a:rPr lang="en-US" sz="4400" smtClean="0"/>
              <a:t>Train Employee:</a:t>
            </a:r>
          </a:p>
        </p:txBody>
      </p:sp>
      <p:sp>
        <p:nvSpPr>
          <p:cNvPr id="38915" name="Rectangle 2"/>
          <p:cNvSpPr>
            <a:spLocks noChangeArrowheads="1"/>
          </p:cNvSpPr>
          <p:nvPr/>
        </p:nvSpPr>
        <p:spPr bwMode="auto">
          <a:xfrm>
            <a:off x="762000" y="914401"/>
            <a:ext cx="8153400" cy="1384995"/>
          </a:xfrm>
          <a:prstGeom prst="rect">
            <a:avLst/>
          </a:prstGeom>
          <a:noFill/>
          <a:ln w="9525">
            <a:noFill/>
            <a:miter lim="800000"/>
            <a:headEnd/>
            <a:tailEnd/>
          </a:ln>
        </p:spPr>
        <p:txBody>
          <a:bodyPr>
            <a:spAutoFit/>
          </a:bodyPr>
          <a:lstStyle/>
          <a:p>
            <a:r>
              <a:rPr lang="en-US" sz="2800">
                <a:solidFill>
                  <a:srgbClr val="000000"/>
                </a:solidFill>
              </a:rPr>
              <a:t>A </a:t>
            </a:r>
            <a:r>
              <a:rPr lang="en-US" sz="2800" b="1" u="sng">
                <a:solidFill>
                  <a:srgbClr val="000000"/>
                </a:solidFill>
              </a:rPr>
              <a:t>Train Employee </a:t>
            </a:r>
            <a:r>
              <a:rPr lang="en-US" sz="2800">
                <a:solidFill>
                  <a:srgbClr val="000000"/>
                </a:solidFill>
              </a:rPr>
              <a:t>is defined as an individual</a:t>
            </a:r>
            <a:br>
              <a:rPr lang="en-US" sz="2800">
                <a:solidFill>
                  <a:srgbClr val="000000"/>
                </a:solidFill>
              </a:rPr>
            </a:br>
            <a:r>
              <a:rPr lang="en-US" sz="2800">
                <a:solidFill>
                  <a:srgbClr val="000000"/>
                </a:solidFill>
              </a:rPr>
              <a:t>engaged in commuter or intercity rail passenger  transportation. This includes:</a:t>
            </a:r>
            <a:endParaRPr lang="en-US" sz="2800"/>
          </a:p>
        </p:txBody>
      </p:sp>
      <p:sp>
        <p:nvSpPr>
          <p:cNvPr id="4" name="Freeform 5"/>
          <p:cNvSpPr>
            <a:spLocks noEditPoints="1"/>
          </p:cNvSpPr>
          <p:nvPr/>
        </p:nvSpPr>
        <p:spPr bwMode="gray">
          <a:xfrm rot="-1358056">
            <a:off x="1190625" y="3116264"/>
            <a:ext cx="6853238" cy="2803525"/>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21176"/>
                  <a:invGamma/>
                </a:schemeClr>
              </a:gs>
              <a:gs pos="100000">
                <a:schemeClr val="bg2"/>
              </a:gs>
            </a:gsLst>
            <a:lin ang="0" scaled="1"/>
          </a:gradFill>
          <a:ln w="0">
            <a:noFill/>
            <a:prstDash val="solid"/>
            <a:round/>
            <a:headEnd/>
            <a:tailEnd/>
          </a:ln>
        </p:spPr>
        <p:txBody>
          <a:bodyPr/>
          <a:lstStyle/>
          <a:p>
            <a:pPr>
              <a:defRPr/>
            </a:pPr>
            <a:endParaRPr lang="en-US">
              <a:cs typeface="+mn-cs"/>
            </a:endParaRPr>
          </a:p>
        </p:txBody>
      </p:sp>
      <p:sp>
        <p:nvSpPr>
          <p:cNvPr id="5" name="Oval 7"/>
          <p:cNvSpPr>
            <a:spLocks noChangeArrowheads="1"/>
          </p:cNvSpPr>
          <p:nvPr/>
        </p:nvSpPr>
        <p:spPr bwMode="gray">
          <a:xfrm>
            <a:off x="3810000" y="2209801"/>
            <a:ext cx="1524000" cy="1447800"/>
          </a:xfrm>
          <a:prstGeom prst="ellipse">
            <a:avLst/>
          </a:prstGeom>
          <a:gradFill rotWithShape="1">
            <a:gsLst>
              <a:gs pos="0">
                <a:schemeClr val="tx1"/>
              </a:gs>
              <a:gs pos="100000">
                <a:schemeClr val="tx1">
                  <a:gamma/>
                  <a:shade val="34510"/>
                  <a:invGamma/>
                </a:schemeClr>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algn="ctr">
              <a:defRPr/>
            </a:pPr>
            <a:endParaRPr lang="en-US">
              <a:solidFill>
                <a:schemeClr val="bg1"/>
              </a:solidFill>
              <a:cs typeface="+mn-cs"/>
            </a:endParaRPr>
          </a:p>
        </p:txBody>
      </p:sp>
      <p:sp>
        <p:nvSpPr>
          <p:cNvPr id="6" name="Oval 19"/>
          <p:cNvSpPr>
            <a:spLocks noChangeArrowheads="1"/>
          </p:cNvSpPr>
          <p:nvPr/>
        </p:nvSpPr>
        <p:spPr bwMode="gray">
          <a:xfrm>
            <a:off x="6553200" y="2438400"/>
            <a:ext cx="1441450" cy="1371600"/>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algn="ctr">
              <a:defRPr/>
            </a:pPr>
            <a:endParaRPr lang="en-US">
              <a:solidFill>
                <a:schemeClr val="bg1"/>
              </a:solidFill>
              <a:cs typeface="+mn-cs"/>
            </a:endParaRPr>
          </a:p>
        </p:txBody>
      </p:sp>
      <p:sp>
        <p:nvSpPr>
          <p:cNvPr id="7" name="Oval 16"/>
          <p:cNvSpPr>
            <a:spLocks noChangeArrowheads="1"/>
          </p:cNvSpPr>
          <p:nvPr/>
        </p:nvSpPr>
        <p:spPr bwMode="gray">
          <a:xfrm>
            <a:off x="5562600" y="4419601"/>
            <a:ext cx="1436688" cy="1447800"/>
          </a:xfrm>
          <a:prstGeom prst="ellipse">
            <a:avLst/>
          </a:prstGeom>
          <a:gradFill rotWithShape="1">
            <a:gsLst>
              <a:gs pos="0">
                <a:schemeClr val="hlink"/>
              </a:gs>
              <a:gs pos="100000">
                <a:schemeClr val="hlink">
                  <a:gamma/>
                  <a:shade val="46275"/>
                  <a:invGamma/>
                </a:schemeClr>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algn="ctr">
              <a:defRPr/>
            </a:pPr>
            <a:endParaRPr lang="en-US">
              <a:solidFill>
                <a:schemeClr val="bg1"/>
              </a:solidFill>
              <a:cs typeface="+mn-cs"/>
            </a:endParaRPr>
          </a:p>
        </p:txBody>
      </p:sp>
      <p:sp>
        <p:nvSpPr>
          <p:cNvPr id="8" name="Oval 13"/>
          <p:cNvSpPr>
            <a:spLocks noChangeArrowheads="1"/>
          </p:cNvSpPr>
          <p:nvPr/>
        </p:nvSpPr>
        <p:spPr bwMode="gray">
          <a:xfrm>
            <a:off x="3200400" y="5257801"/>
            <a:ext cx="1447800" cy="1427163"/>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algn="ctr">
              <a:defRPr/>
            </a:pPr>
            <a:endParaRPr lang="en-US">
              <a:solidFill>
                <a:schemeClr val="bg1"/>
              </a:solidFill>
              <a:cs typeface="+mn-cs"/>
            </a:endParaRPr>
          </a:p>
        </p:txBody>
      </p:sp>
      <p:sp>
        <p:nvSpPr>
          <p:cNvPr id="9" name="Oval 10"/>
          <p:cNvSpPr>
            <a:spLocks noChangeArrowheads="1"/>
          </p:cNvSpPr>
          <p:nvPr/>
        </p:nvSpPr>
        <p:spPr bwMode="gray">
          <a:xfrm>
            <a:off x="1524000" y="3733800"/>
            <a:ext cx="1436688" cy="1524000"/>
          </a:xfrm>
          <a:prstGeom prst="ellipse">
            <a:avLst/>
          </a:prstGeom>
          <a:gradFill rotWithShape="1">
            <a:gsLst>
              <a:gs pos="0">
                <a:schemeClr val="accent1"/>
              </a:gs>
              <a:gs pos="100000">
                <a:schemeClr val="accent1">
                  <a:gamma/>
                  <a:shade val="31373"/>
                  <a:invGamma/>
                </a:schemeClr>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algn="ctr">
              <a:defRPr/>
            </a:pPr>
            <a:endParaRPr lang="en-US">
              <a:solidFill>
                <a:schemeClr val="bg1"/>
              </a:solidFill>
              <a:cs typeface="+mn-cs"/>
            </a:endParaRPr>
          </a:p>
        </p:txBody>
      </p:sp>
      <p:sp>
        <p:nvSpPr>
          <p:cNvPr id="38922" name="Text Box 29"/>
          <p:cNvSpPr txBox="1">
            <a:spLocks noChangeArrowheads="1"/>
          </p:cNvSpPr>
          <p:nvPr/>
        </p:nvSpPr>
        <p:spPr bwMode="auto">
          <a:xfrm>
            <a:off x="3429001" y="3886201"/>
            <a:ext cx="2760692" cy="523220"/>
          </a:xfrm>
          <a:prstGeom prst="rect">
            <a:avLst/>
          </a:prstGeom>
          <a:noFill/>
          <a:ln w="9525">
            <a:noFill/>
            <a:miter lim="800000"/>
            <a:headEnd/>
            <a:tailEnd/>
          </a:ln>
        </p:spPr>
        <p:txBody>
          <a:bodyPr wrap="none">
            <a:spAutoFit/>
          </a:bodyPr>
          <a:lstStyle/>
          <a:p>
            <a:pPr eaLnBrk="0" hangingPunct="0"/>
            <a:r>
              <a:rPr lang="en-US" sz="2800">
                <a:solidFill>
                  <a:srgbClr val="000000"/>
                </a:solidFill>
              </a:rPr>
              <a:t>T&amp;E Employees</a:t>
            </a:r>
          </a:p>
        </p:txBody>
      </p:sp>
      <p:cxnSp>
        <p:nvCxnSpPr>
          <p:cNvPr id="38923" name="AutoShape 28"/>
          <p:cNvCxnSpPr>
            <a:cxnSpLocks noChangeShapeType="1"/>
          </p:cNvCxnSpPr>
          <p:nvPr/>
        </p:nvCxnSpPr>
        <p:spPr bwMode="gray">
          <a:xfrm flipH="1" flipV="1">
            <a:off x="457200" y="2286001"/>
            <a:ext cx="2590800" cy="17463"/>
          </a:xfrm>
          <a:prstGeom prst="straightConnector1">
            <a:avLst/>
          </a:prstGeom>
          <a:noFill/>
          <a:ln w="28575">
            <a:solidFill>
              <a:srgbClr val="000000"/>
            </a:solidFill>
            <a:round/>
            <a:headEnd/>
            <a:tailEnd/>
          </a:ln>
        </p:spPr>
      </p:cxnSp>
      <p:sp>
        <p:nvSpPr>
          <p:cNvPr id="38924" name="Line 27"/>
          <p:cNvSpPr>
            <a:spLocks noChangeShapeType="1"/>
          </p:cNvSpPr>
          <p:nvPr/>
        </p:nvSpPr>
        <p:spPr bwMode="gray">
          <a:xfrm>
            <a:off x="3048000" y="2286000"/>
            <a:ext cx="762000" cy="1676400"/>
          </a:xfrm>
          <a:prstGeom prst="line">
            <a:avLst/>
          </a:prstGeom>
          <a:noFill/>
          <a:ln w="28575">
            <a:solidFill>
              <a:srgbClr val="000000"/>
            </a:solidFill>
            <a:round/>
            <a:headEnd/>
            <a:tailEnd type="triangle" w="med" len="med"/>
          </a:ln>
        </p:spPr>
        <p:txBody>
          <a:bodyPr wrap="none" anchor="ctr"/>
          <a:lstStyle/>
          <a:p>
            <a:endParaRPr lang="en-US"/>
          </a:p>
        </p:txBody>
      </p:sp>
      <p:sp>
        <p:nvSpPr>
          <p:cNvPr id="38925" name="Text Box 21"/>
          <p:cNvSpPr txBox="1">
            <a:spLocks noChangeArrowheads="1"/>
          </p:cNvSpPr>
          <p:nvPr/>
        </p:nvSpPr>
        <p:spPr bwMode="gray">
          <a:xfrm>
            <a:off x="1676676" y="4114801"/>
            <a:ext cx="1223412" cy="646331"/>
          </a:xfrm>
          <a:prstGeom prst="rect">
            <a:avLst/>
          </a:prstGeom>
          <a:noFill/>
          <a:ln w="9525">
            <a:noFill/>
            <a:miter lim="800000"/>
            <a:headEnd/>
            <a:tailEnd/>
          </a:ln>
        </p:spPr>
        <p:txBody>
          <a:bodyPr wrap="none">
            <a:spAutoFit/>
          </a:bodyPr>
          <a:lstStyle/>
          <a:p>
            <a:pPr algn="ctr" eaLnBrk="0" hangingPunct="0"/>
            <a:r>
              <a:rPr lang="en-US">
                <a:solidFill>
                  <a:schemeClr val="bg1"/>
                </a:solidFill>
              </a:rPr>
              <a:t>Assistant </a:t>
            </a:r>
          </a:p>
          <a:p>
            <a:pPr algn="ctr" eaLnBrk="0" hangingPunct="0"/>
            <a:r>
              <a:rPr lang="en-US">
                <a:solidFill>
                  <a:schemeClr val="bg1"/>
                </a:solidFill>
              </a:rPr>
              <a:t>Engineers</a:t>
            </a:r>
          </a:p>
        </p:txBody>
      </p:sp>
      <p:sp>
        <p:nvSpPr>
          <p:cNvPr id="38926" name="Text Box 22"/>
          <p:cNvSpPr txBox="1">
            <a:spLocks noChangeArrowheads="1"/>
          </p:cNvSpPr>
          <p:nvPr/>
        </p:nvSpPr>
        <p:spPr bwMode="gray">
          <a:xfrm>
            <a:off x="3886277" y="2667001"/>
            <a:ext cx="1428596" cy="646331"/>
          </a:xfrm>
          <a:prstGeom prst="rect">
            <a:avLst/>
          </a:prstGeom>
          <a:noFill/>
          <a:ln w="9525">
            <a:noFill/>
            <a:miter lim="800000"/>
            <a:headEnd/>
            <a:tailEnd/>
          </a:ln>
        </p:spPr>
        <p:txBody>
          <a:bodyPr wrap="none">
            <a:spAutoFit/>
          </a:bodyPr>
          <a:lstStyle/>
          <a:p>
            <a:pPr algn="ctr" eaLnBrk="0" hangingPunct="0"/>
            <a:r>
              <a:rPr lang="en-US">
                <a:solidFill>
                  <a:schemeClr val="bg1"/>
                </a:solidFill>
              </a:rPr>
              <a:t>Locomotive </a:t>
            </a:r>
          </a:p>
          <a:p>
            <a:pPr algn="ctr" eaLnBrk="0" hangingPunct="0"/>
            <a:r>
              <a:rPr lang="en-US">
                <a:solidFill>
                  <a:schemeClr val="bg1"/>
                </a:solidFill>
              </a:rPr>
              <a:t>Engineers</a:t>
            </a:r>
          </a:p>
        </p:txBody>
      </p:sp>
      <p:sp>
        <p:nvSpPr>
          <p:cNvPr id="38927" name="Text Box 23"/>
          <p:cNvSpPr txBox="1">
            <a:spLocks noChangeArrowheads="1"/>
          </p:cNvSpPr>
          <p:nvPr/>
        </p:nvSpPr>
        <p:spPr bwMode="gray">
          <a:xfrm>
            <a:off x="6629787" y="2743201"/>
            <a:ext cx="1364476" cy="646331"/>
          </a:xfrm>
          <a:prstGeom prst="rect">
            <a:avLst/>
          </a:prstGeom>
          <a:noFill/>
          <a:ln w="9525">
            <a:noFill/>
            <a:miter lim="800000"/>
            <a:headEnd/>
            <a:tailEnd/>
          </a:ln>
        </p:spPr>
        <p:txBody>
          <a:bodyPr wrap="none">
            <a:spAutoFit/>
          </a:bodyPr>
          <a:lstStyle/>
          <a:p>
            <a:pPr algn="ctr" eaLnBrk="0" hangingPunct="0"/>
            <a:r>
              <a:rPr lang="en-US">
                <a:solidFill>
                  <a:schemeClr val="bg1"/>
                </a:solidFill>
              </a:rPr>
              <a:t>Assistant </a:t>
            </a:r>
          </a:p>
          <a:p>
            <a:pPr algn="ctr" eaLnBrk="0" hangingPunct="0"/>
            <a:r>
              <a:rPr lang="en-US">
                <a:solidFill>
                  <a:schemeClr val="bg1"/>
                </a:solidFill>
              </a:rPr>
              <a:t>Conductors</a:t>
            </a:r>
          </a:p>
        </p:txBody>
      </p:sp>
      <p:sp>
        <p:nvSpPr>
          <p:cNvPr id="38928" name="Text Box 25"/>
          <p:cNvSpPr txBox="1">
            <a:spLocks noChangeArrowheads="1"/>
          </p:cNvSpPr>
          <p:nvPr/>
        </p:nvSpPr>
        <p:spPr bwMode="gray">
          <a:xfrm>
            <a:off x="3276876" y="5715001"/>
            <a:ext cx="1223412" cy="646331"/>
          </a:xfrm>
          <a:prstGeom prst="rect">
            <a:avLst/>
          </a:prstGeom>
          <a:noFill/>
          <a:ln w="9525">
            <a:noFill/>
            <a:miter lim="800000"/>
            <a:headEnd/>
            <a:tailEnd/>
          </a:ln>
        </p:spPr>
        <p:txBody>
          <a:bodyPr wrap="none">
            <a:spAutoFit/>
          </a:bodyPr>
          <a:lstStyle/>
          <a:p>
            <a:pPr algn="ctr" eaLnBrk="0" hangingPunct="0"/>
            <a:r>
              <a:rPr lang="en-US">
                <a:solidFill>
                  <a:schemeClr val="bg1"/>
                </a:solidFill>
              </a:rPr>
              <a:t>Student </a:t>
            </a:r>
          </a:p>
          <a:p>
            <a:pPr algn="ctr" eaLnBrk="0" hangingPunct="0"/>
            <a:r>
              <a:rPr lang="en-US">
                <a:solidFill>
                  <a:schemeClr val="bg1"/>
                </a:solidFill>
              </a:rPr>
              <a:t>Engineers</a:t>
            </a:r>
          </a:p>
        </p:txBody>
      </p:sp>
      <p:sp>
        <p:nvSpPr>
          <p:cNvPr id="38929" name="Text Box 24"/>
          <p:cNvSpPr txBox="1">
            <a:spLocks noChangeArrowheads="1"/>
          </p:cNvSpPr>
          <p:nvPr/>
        </p:nvSpPr>
        <p:spPr bwMode="gray">
          <a:xfrm>
            <a:off x="5638801" y="4800601"/>
            <a:ext cx="1364476" cy="646331"/>
          </a:xfrm>
          <a:prstGeom prst="rect">
            <a:avLst/>
          </a:prstGeom>
          <a:noFill/>
          <a:ln w="9525">
            <a:noFill/>
            <a:miter lim="800000"/>
            <a:headEnd/>
            <a:tailEnd/>
          </a:ln>
        </p:spPr>
        <p:txBody>
          <a:bodyPr wrap="none">
            <a:spAutoFit/>
          </a:bodyPr>
          <a:lstStyle/>
          <a:p>
            <a:pPr eaLnBrk="0" hangingPunct="0"/>
            <a:r>
              <a:rPr lang="en-US">
                <a:solidFill>
                  <a:schemeClr val="bg1"/>
                </a:solidFill>
              </a:rPr>
              <a:t>Passenger </a:t>
            </a:r>
          </a:p>
          <a:p>
            <a:pPr eaLnBrk="0" hangingPunct="0"/>
            <a:r>
              <a:rPr lang="en-US">
                <a:solidFill>
                  <a:schemeClr val="bg1"/>
                </a:solidFill>
              </a:rPr>
              <a:t>Conductors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idx="4294967295"/>
          </p:nvPr>
        </p:nvSpPr>
        <p:spPr>
          <a:xfrm>
            <a:off x="0" y="0"/>
            <a:ext cx="9144000" cy="990600"/>
          </a:xfrm>
          <a:solidFill>
            <a:srgbClr val="000000"/>
          </a:solidFill>
        </p:spPr>
        <p:txBody>
          <a:bodyPr/>
          <a:lstStyle/>
          <a:p>
            <a:pPr algn="ctr" eaLnBrk="1" hangingPunct="1"/>
            <a:r>
              <a:rPr lang="en-US" sz="4400" b="1" dirty="0" smtClean="0"/>
              <a:t>  24 Hours off and a Calendar Day</a:t>
            </a:r>
            <a:endParaRPr lang="en-US" sz="4400" dirty="0" smtClean="0"/>
          </a:p>
        </p:txBody>
      </p:sp>
      <p:graphicFrame>
        <p:nvGraphicFramePr>
          <p:cNvPr id="19458" name="Object 3"/>
          <p:cNvGraphicFramePr>
            <a:graphicFrameLocks noChangeAspect="1"/>
          </p:cNvGraphicFramePr>
          <p:nvPr/>
        </p:nvGraphicFramePr>
        <p:xfrm>
          <a:off x="149227" y="1143000"/>
          <a:ext cx="8677275" cy="5562600"/>
        </p:xfrm>
        <a:graphic>
          <a:graphicData uri="http://schemas.openxmlformats.org/presentationml/2006/ole">
            <p:oleObj spid="_x0000_s19458" name="Document" r:id="rId4" imgW="9672980" imgH="7276401" progId="Word.Document.8">
              <p:embed/>
            </p:oleObj>
          </a:graphicData>
        </a:graphic>
      </p:graphicFrame>
      <p:sp>
        <p:nvSpPr>
          <p:cNvPr id="19460" name="TextBox 22"/>
          <p:cNvSpPr txBox="1">
            <a:spLocks noChangeArrowheads="1"/>
          </p:cNvSpPr>
          <p:nvPr/>
        </p:nvSpPr>
        <p:spPr bwMode="auto">
          <a:xfrm>
            <a:off x="3429000" y="7620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1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idx="4294967295"/>
          </p:nvPr>
        </p:nvSpPr>
        <p:spPr>
          <a:xfrm>
            <a:off x="0" y="0"/>
            <a:ext cx="9144000" cy="990600"/>
          </a:xfrm>
          <a:solidFill>
            <a:srgbClr val="000000"/>
          </a:solidFill>
        </p:spPr>
        <p:txBody>
          <a:bodyPr/>
          <a:lstStyle/>
          <a:p>
            <a:pPr algn="ctr" eaLnBrk="1" hangingPunct="1"/>
            <a:r>
              <a:rPr lang="en-US" sz="4400" b="1" dirty="0" smtClean="0"/>
              <a:t>  24 Hours off and a Calendar Day</a:t>
            </a:r>
            <a:endParaRPr lang="en-US" sz="4400" dirty="0" smtClean="0"/>
          </a:p>
        </p:txBody>
      </p:sp>
      <p:graphicFrame>
        <p:nvGraphicFramePr>
          <p:cNvPr id="20482" name="Object 3"/>
          <p:cNvGraphicFramePr>
            <a:graphicFrameLocks noChangeAspect="1"/>
          </p:cNvGraphicFramePr>
          <p:nvPr/>
        </p:nvGraphicFramePr>
        <p:xfrm>
          <a:off x="149227" y="1143000"/>
          <a:ext cx="8677275" cy="5715000"/>
        </p:xfrm>
        <a:graphic>
          <a:graphicData uri="http://schemas.openxmlformats.org/presentationml/2006/ole">
            <p:oleObj spid="_x0000_s20482" name="Document" r:id="rId4" imgW="9672980" imgH="7324020" progId="Word.Document.8">
              <p:embed/>
            </p:oleObj>
          </a:graphicData>
        </a:graphic>
      </p:graphicFrame>
      <p:sp>
        <p:nvSpPr>
          <p:cNvPr id="20484" name="TextBox 22"/>
          <p:cNvSpPr txBox="1">
            <a:spLocks noChangeArrowheads="1"/>
          </p:cNvSpPr>
          <p:nvPr/>
        </p:nvSpPr>
        <p:spPr bwMode="auto">
          <a:xfrm>
            <a:off x="3429000" y="7620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2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idx="4294967295"/>
          </p:nvPr>
        </p:nvSpPr>
        <p:spPr>
          <a:xfrm>
            <a:off x="0" y="0"/>
            <a:ext cx="9144000" cy="990600"/>
          </a:xfrm>
          <a:solidFill>
            <a:srgbClr val="000000"/>
          </a:solidFill>
        </p:spPr>
        <p:txBody>
          <a:bodyPr/>
          <a:lstStyle/>
          <a:p>
            <a:pPr algn="ctr" eaLnBrk="1" hangingPunct="1"/>
            <a:r>
              <a:rPr lang="en-US" sz="4400" b="1" dirty="0" smtClean="0"/>
              <a:t>  24 Hours off and a Calendar Day</a:t>
            </a:r>
            <a:endParaRPr lang="en-US" sz="4400" dirty="0" smtClean="0"/>
          </a:p>
        </p:txBody>
      </p:sp>
      <p:graphicFrame>
        <p:nvGraphicFramePr>
          <p:cNvPr id="21506" name="Object 3"/>
          <p:cNvGraphicFramePr>
            <a:graphicFrameLocks noChangeAspect="1"/>
          </p:cNvGraphicFramePr>
          <p:nvPr/>
        </p:nvGraphicFramePr>
        <p:xfrm>
          <a:off x="146050" y="1143000"/>
          <a:ext cx="8643938" cy="5562600"/>
        </p:xfrm>
        <a:graphic>
          <a:graphicData uri="http://schemas.openxmlformats.org/presentationml/2006/ole">
            <p:oleObj spid="_x0000_s21506" name="Document" r:id="rId4" imgW="9672980" imgH="7339893" progId="Word.Document.8">
              <p:embed/>
            </p:oleObj>
          </a:graphicData>
        </a:graphic>
      </p:graphicFrame>
      <p:sp>
        <p:nvSpPr>
          <p:cNvPr id="21508" name="TextBox 22"/>
          <p:cNvSpPr txBox="1">
            <a:spLocks noChangeArrowheads="1"/>
          </p:cNvSpPr>
          <p:nvPr/>
        </p:nvSpPr>
        <p:spPr bwMode="auto">
          <a:xfrm>
            <a:off x="3429000" y="7620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3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idx="4294967295"/>
          </p:nvPr>
        </p:nvSpPr>
        <p:spPr>
          <a:xfrm>
            <a:off x="0" y="0"/>
            <a:ext cx="9144000" cy="990600"/>
          </a:xfrm>
          <a:solidFill>
            <a:srgbClr val="000000"/>
          </a:solidFill>
        </p:spPr>
        <p:txBody>
          <a:bodyPr/>
          <a:lstStyle/>
          <a:p>
            <a:pPr algn="ctr" eaLnBrk="1" hangingPunct="1"/>
            <a:r>
              <a:rPr lang="en-US" sz="4400" b="1" dirty="0" smtClean="0"/>
              <a:t>  24 Hours off and a Calendar Day</a:t>
            </a:r>
            <a:endParaRPr lang="en-US" sz="4400" dirty="0" smtClean="0"/>
          </a:p>
        </p:txBody>
      </p:sp>
      <p:graphicFrame>
        <p:nvGraphicFramePr>
          <p:cNvPr id="22530" name="Object 3"/>
          <p:cNvGraphicFramePr>
            <a:graphicFrameLocks noChangeAspect="1"/>
          </p:cNvGraphicFramePr>
          <p:nvPr/>
        </p:nvGraphicFramePr>
        <p:xfrm>
          <a:off x="301627" y="1143000"/>
          <a:ext cx="8437563" cy="5715000"/>
        </p:xfrm>
        <a:graphic>
          <a:graphicData uri="http://schemas.openxmlformats.org/presentationml/2006/ole">
            <p:oleObj spid="_x0000_s22530" name="Document" r:id="rId4" imgW="9672980" imgH="7356127" progId="Word.Document.8">
              <p:embed/>
            </p:oleObj>
          </a:graphicData>
        </a:graphic>
      </p:graphicFrame>
      <p:sp>
        <p:nvSpPr>
          <p:cNvPr id="22532" name="TextBox 22"/>
          <p:cNvSpPr txBox="1">
            <a:spLocks noChangeArrowheads="1"/>
          </p:cNvSpPr>
          <p:nvPr/>
        </p:nvSpPr>
        <p:spPr bwMode="auto">
          <a:xfrm>
            <a:off x="3429000" y="7620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4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3"/>
          <p:cNvGraphicFramePr>
            <a:graphicFrameLocks/>
          </p:cNvGraphicFramePr>
          <p:nvPr/>
        </p:nvGraphicFramePr>
        <p:xfrm>
          <a:off x="609600" y="4953000"/>
          <a:ext cx="8138158" cy="1554480"/>
        </p:xfrm>
        <a:graphic>
          <a:graphicData uri="http://schemas.openxmlformats.org/drawingml/2006/table">
            <a:tbl>
              <a:tblPr firstRow="1" bandRow="1">
                <a:tableStyleId>{5C22544A-7EE6-4342-B048-85BDC9FD1C3A}</a:tableStyleId>
              </a:tblPr>
              <a:tblGrid>
                <a:gridCol w="1162594"/>
                <a:gridCol w="1162594"/>
                <a:gridCol w="1256212"/>
                <a:gridCol w="1219200"/>
                <a:gridCol w="1012370"/>
                <a:gridCol w="1162594"/>
                <a:gridCol w="1162594"/>
              </a:tblGrid>
              <a:tr h="1554480">
                <a:tc>
                  <a:txBody>
                    <a:bodyPr/>
                    <a:lstStyle/>
                    <a:p>
                      <a:r>
                        <a:rPr lang="en-US" sz="1400" u="sng" dirty="0" smtClean="0">
                          <a:solidFill>
                            <a:srgbClr val="020202"/>
                          </a:solidFill>
                        </a:rPr>
                        <a:t>Sun</a:t>
                      </a:r>
                      <a:endParaRPr lang="en-US" sz="1200" dirty="0" smtClean="0">
                        <a:solidFill>
                          <a:srgbClr val="020202"/>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u="none" dirty="0" smtClean="0">
                          <a:solidFill>
                            <a:srgbClr val="0000FF"/>
                          </a:solidFill>
                        </a:rPr>
                        <a:t>Vacation Day #5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u="sng" dirty="0" smtClean="0">
                        <a:solidFill>
                          <a:srgbClr val="020202"/>
                        </a:solidFill>
                      </a:endParaRPr>
                    </a:p>
                    <a:p>
                      <a:endParaRPr lang="en-US" sz="1400" dirty="0">
                        <a:solidFill>
                          <a:srgbClr val="020202"/>
                        </a:solidFill>
                      </a:endParaRPr>
                    </a:p>
                  </a:txBody>
                  <a:tcPr>
                    <a:solidFill>
                      <a:schemeClr val="accent2">
                        <a:lumMod val="60000"/>
                        <a:lumOff val="40000"/>
                      </a:schemeClr>
                    </a:soli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4 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20202"/>
                          </a:solidFill>
                        </a:rPr>
                        <a:t>Type</a:t>
                      </a:r>
                      <a:r>
                        <a:rPr lang="en-US" sz="1800" baseline="0" dirty="0" smtClean="0">
                          <a:solidFill>
                            <a:srgbClr val="020202"/>
                          </a:solidFill>
                        </a:rPr>
                        <a:t> 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020202"/>
                          </a:solidFill>
                        </a:rPr>
                        <a:t>8 p.m</a:t>
                      </a:r>
                      <a:r>
                        <a:rPr lang="en-US" sz="1200" baseline="0" dirty="0" smtClean="0">
                          <a:solidFill>
                            <a:srgbClr val="020202"/>
                          </a:solidFill>
                        </a:rPr>
                        <a:t>.</a:t>
                      </a:r>
                    </a:p>
                    <a:p>
                      <a:endParaRPr lang="en-US" sz="1200" dirty="0" smtClean="0">
                        <a:solidFill>
                          <a:srgbClr val="020202"/>
                        </a:solidFill>
                      </a:endParaRPr>
                    </a:p>
                  </a:txBody>
                  <a:tcPr>
                    <a:solidFill>
                      <a:schemeClr val="accent5">
                        <a:lumMod val="60000"/>
                        <a:lumOff val="40000"/>
                      </a:schemeClr>
                    </a:solidFill>
                  </a:tcPr>
                </a:tc>
                <a:tc>
                  <a:txBody>
                    <a:bodyPr/>
                    <a:lstStyle/>
                    <a:p>
                      <a:r>
                        <a:rPr lang="en-US" sz="1400" u="sng" dirty="0" smtClean="0">
                          <a:solidFill>
                            <a:srgbClr val="020202"/>
                          </a:solidFill>
                        </a:rPr>
                        <a:t>Tue</a:t>
                      </a:r>
                      <a:endParaRPr lang="en-US" sz="1400" dirty="0" smtClean="0">
                        <a:solidFill>
                          <a:srgbClr val="020202"/>
                        </a:solidFill>
                      </a:endParaRPr>
                    </a:p>
                    <a:p>
                      <a:r>
                        <a:rPr lang="en-US" sz="1200" b="0" dirty="0" smtClean="0">
                          <a:solidFill>
                            <a:srgbClr val="020202"/>
                          </a:solidFill>
                        </a:rPr>
                        <a:t>4 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20202"/>
                          </a:solidFill>
                        </a:rPr>
                        <a:t>Type</a:t>
                      </a:r>
                      <a:r>
                        <a:rPr lang="en-US" sz="1800" baseline="0" dirty="0" smtClean="0">
                          <a:solidFill>
                            <a:srgbClr val="020202"/>
                          </a:solidFill>
                        </a:rPr>
                        <a:t> 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rPr>
                        <a:t>8 p.m.</a:t>
                      </a:r>
                      <a:endParaRPr lang="en-US" sz="1200" b="0" dirty="0">
                        <a:solidFill>
                          <a:srgbClr val="000000"/>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sng" dirty="0" smtClean="0">
                          <a:solidFill>
                            <a:srgbClr val="000000"/>
                          </a:solidFill>
                        </a:rPr>
                        <a:t>Wed</a:t>
                      </a:r>
                      <a:endParaRPr lang="en-US" sz="1200" b="1" u="sng"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smtClean="0">
                          <a:solidFill>
                            <a:srgbClr val="000000"/>
                          </a:solidFill>
                        </a:rPr>
                        <a:t>12</a:t>
                      </a:r>
                      <a:r>
                        <a:rPr lang="en-US" sz="1200" b="0" u="none" baseline="0" dirty="0" smtClean="0">
                          <a:solidFill>
                            <a:srgbClr val="000000"/>
                          </a:solidFill>
                        </a:rPr>
                        <a:t> 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u="none"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u="none" baseline="0" dirty="0" smtClean="0">
                          <a:solidFill>
                            <a:srgbClr val="000000"/>
                          </a:solidFill>
                        </a:rPr>
                        <a:t>Type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u="none"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baseline="0" dirty="0" smtClean="0">
                          <a:solidFill>
                            <a:srgbClr val="000000"/>
                          </a:solidFill>
                        </a:rPr>
                        <a:t>3:59 a.m.</a:t>
                      </a:r>
                      <a:endParaRPr lang="en-US" sz="1200" b="0" u="none" dirty="0">
                        <a:solidFill>
                          <a:srgbClr val="000000"/>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Thu</a:t>
                      </a:r>
                      <a:endParaRPr lang="en-US" sz="1400" dirty="0" smtClean="0">
                        <a:solidFill>
                          <a:srgbClr val="020202"/>
                        </a:solidFill>
                      </a:endParaRPr>
                    </a:p>
                    <a:p>
                      <a:r>
                        <a:rPr lang="en-US" sz="1200" b="0" dirty="0" smtClean="0">
                          <a:solidFill>
                            <a:srgbClr val="020202"/>
                          </a:solidFill>
                        </a:rPr>
                        <a:t>12 a.m.</a:t>
                      </a:r>
                    </a:p>
                    <a:p>
                      <a:endParaRPr lang="en-US" sz="14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20202"/>
                          </a:solidFill>
                        </a:rPr>
                        <a:t>Type</a:t>
                      </a:r>
                      <a:r>
                        <a:rPr lang="en-US" sz="1800" baseline="0" dirty="0" smtClean="0">
                          <a:solidFill>
                            <a:srgbClr val="020202"/>
                          </a:solidFill>
                        </a:rPr>
                        <a:t> 2</a:t>
                      </a:r>
                    </a:p>
                    <a:p>
                      <a:endParaRPr lang="en-US" sz="1200" b="0" dirty="0" smtClean="0">
                        <a:solidFill>
                          <a:srgbClr val="020202"/>
                        </a:solidFill>
                      </a:endParaRPr>
                    </a:p>
                    <a:p>
                      <a:r>
                        <a:rPr lang="en-US" sz="1200" b="0" dirty="0" smtClean="0">
                          <a:solidFill>
                            <a:srgbClr val="020202"/>
                          </a:solidFill>
                        </a:rPr>
                        <a:t>3:59 a.m.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Fri</a:t>
                      </a:r>
                      <a:endParaRPr lang="en-US" sz="1400" dirty="0" smtClean="0">
                        <a:solidFill>
                          <a:srgbClr val="020202"/>
                        </a:solidFill>
                      </a:endParaRPr>
                    </a:p>
                    <a:p>
                      <a:endParaRPr lang="en-US" sz="1200" b="0" dirty="0" smtClean="0">
                        <a:solidFill>
                          <a:srgbClr val="020202"/>
                        </a:solidFill>
                      </a:endParaRPr>
                    </a:p>
                    <a:p>
                      <a:endParaRPr lang="en-US" sz="1400" b="0" dirty="0" smtClean="0">
                        <a:solidFill>
                          <a:srgbClr val="020202"/>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Relief Day</a:t>
                      </a:r>
                      <a:r>
                        <a:rPr lang="en-US" sz="1400" u="none" baseline="0" dirty="0" smtClean="0">
                          <a:solidFill>
                            <a:srgbClr val="0000FF"/>
                          </a:solidFill>
                        </a:rPr>
                        <a:t>  #1</a:t>
                      </a:r>
                      <a:endParaRPr lang="en-US" sz="14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020202"/>
                        </a:solidFill>
                      </a:endParaRPr>
                    </a:p>
                    <a:p>
                      <a:endParaRPr lang="en-US" sz="1400" b="0" dirty="0">
                        <a:solidFill>
                          <a:srgbClr val="020202"/>
                        </a:solidFill>
                      </a:endParaRPr>
                    </a:p>
                  </a:txBody>
                  <a:tcPr>
                    <a:solidFill>
                      <a:schemeClr val="accent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Sat</a:t>
                      </a:r>
                    </a:p>
                    <a:p>
                      <a:endParaRPr lang="en-US" sz="1400" dirty="0" smtClean="0">
                        <a:solidFill>
                          <a:srgbClr val="020202"/>
                        </a:solidFill>
                      </a:endParaRPr>
                    </a:p>
                    <a:p>
                      <a:endParaRPr lang="en-US" sz="1400" dirty="0" smtClean="0">
                        <a:solidFill>
                          <a:srgbClr val="020202"/>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Relief Day</a:t>
                      </a:r>
                      <a:r>
                        <a:rPr lang="en-US" sz="1400" u="none" baseline="0" dirty="0" smtClean="0">
                          <a:solidFill>
                            <a:srgbClr val="0000FF"/>
                          </a:solidFill>
                        </a:rPr>
                        <a:t>  #2</a:t>
                      </a:r>
                      <a:endParaRPr lang="en-US" sz="1400" u="none" dirty="0" smtClean="0">
                        <a:solidFill>
                          <a:srgbClr val="0000FF"/>
                        </a:solidFill>
                      </a:endParaRPr>
                    </a:p>
                    <a:p>
                      <a:endParaRPr lang="en-US" sz="1400" dirty="0">
                        <a:solidFill>
                          <a:srgbClr val="020202"/>
                        </a:solidFill>
                      </a:endParaRPr>
                    </a:p>
                  </a:txBody>
                  <a:tcPr>
                    <a:solidFill>
                      <a:schemeClr val="accent2">
                        <a:lumMod val="60000"/>
                        <a:lumOff val="40000"/>
                      </a:schemeClr>
                    </a:solidFill>
                  </a:tcPr>
                </a:tc>
              </a:tr>
            </a:tbl>
          </a:graphicData>
        </a:graphic>
      </p:graphicFrame>
      <p:graphicFrame>
        <p:nvGraphicFramePr>
          <p:cNvPr id="35" name="Content Placeholder 3"/>
          <p:cNvGraphicFramePr>
            <a:graphicFrameLocks/>
          </p:cNvGraphicFramePr>
          <p:nvPr/>
        </p:nvGraphicFramePr>
        <p:xfrm>
          <a:off x="609600" y="3124200"/>
          <a:ext cx="8138158" cy="162306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62306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p>
                    <a:p>
                      <a:endParaRPr lang="en-US" sz="1600" u="sng" dirty="0" smtClean="0">
                        <a:solidFill>
                          <a:srgbClr val="020202"/>
                        </a:solidFill>
                      </a:endParaRPr>
                    </a:p>
                    <a:p>
                      <a:endParaRPr lang="en-US" sz="1600" u="sng" dirty="0" smtClean="0">
                        <a:solidFill>
                          <a:srgbClr val="020202"/>
                        </a:solidFill>
                      </a:endParaRPr>
                    </a:p>
                    <a:p>
                      <a:pPr algn="ctr"/>
                      <a:r>
                        <a:rPr lang="en-US" sz="1600" u="none" dirty="0" smtClean="0">
                          <a:solidFill>
                            <a:srgbClr val="0000FF"/>
                          </a:solidFill>
                        </a:rPr>
                        <a:t>Vacation Day #1</a:t>
                      </a:r>
                    </a:p>
                  </a:txBody>
                  <a:tcPr>
                    <a:solidFill>
                      <a:schemeClr val="accent2">
                        <a:lumMod val="60000"/>
                        <a:lumOff val="40000"/>
                      </a:schemeClr>
                    </a:solidFill>
                  </a:tcPr>
                </a:tc>
                <a:tc>
                  <a:txBody>
                    <a:bodyPr/>
                    <a:lstStyle/>
                    <a:p>
                      <a:r>
                        <a:rPr lang="en-US" sz="1400" u="sng" dirty="0" smtClean="0">
                          <a:solidFill>
                            <a:srgbClr val="020202"/>
                          </a:solidFill>
                        </a:rPr>
                        <a:t>Tue</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solidFill>
                            <a:srgbClr val="0000FF"/>
                          </a:solidFill>
                        </a:rPr>
                        <a:t>Vacation Day #2</a:t>
                      </a:r>
                    </a:p>
                    <a:p>
                      <a:endParaRPr lang="en-US" sz="1200" dirty="0" smtClean="0">
                        <a:solidFill>
                          <a:srgbClr val="020202"/>
                        </a:solidFill>
                      </a:endParaRPr>
                    </a:p>
                  </a:txBody>
                  <a:tcPr>
                    <a:solidFill>
                      <a:schemeClr val="accent2">
                        <a:lumMod val="60000"/>
                        <a:lumOff val="40000"/>
                      </a:schemeClr>
                    </a:solidFill>
                  </a:tcPr>
                </a:tc>
                <a:tc>
                  <a:txBody>
                    <a:bodyPr/>
                    <a:lstStyle/>
                    <a:p>
                      <a:r>
                        <a:rPr lang="en-US" sz="1400" u="sng" dirty="0" smtClean="0">
                          <a:solidFill>
                            <a:srgbClr val="020202"/>
                          </a:solidFill>
                        </a:rPr>
                        <a:t>Wed</a:t>
                      </a:r>
                      <a:endParaRPr lang="en-US" sz="10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solidFill>
                            <a:srgbClr val="0000FF"/>
                          </a:solidFill>
                        </a:rPr>
                        <a:t>Vacation Day #3</a:t>
                      </a:r>
                    </a:p>
                    <a:p>
                      <a:endParaRPr lang="en-US" sz="1000" dirty="0" smtClean="0">
                        <a:solidFill>
                          <a:srgbClr val="020202"/>
                        </a:solidFill>
                      </a:endParaRPr>
                    </a:p>
                    <a:p>
                      <a:endParaRPr lang="en-US" sz="1200" b="0" baseline="0" dirty="0" smtClean="0">
                        <a:solidFill>
                          <a:srgbClr val="020202"/>
                        </a:solidFill>
                      </a:endParaRPr>
                    </a:p>
                  </a:txBody>
                  <a:tcPr>
                    <a:solidFill>
                      <a:schemeClr val="accent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smtClean="0">
                          <a:solidFill>
                            <a:srgbClr val="020202"/>
                          </a:solidFill>
                        </a:rPr>
                        <a:t>Thu</a:t>
                      </a:r>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solidFill>
                            <a:srgbClr val="0000FF"/>
                          </a:solidFill>
                        </a:rPr>
                        <a:t>Vacation Day #4</a:t>
                      </a:r>
                    </a:p>
                  </a:txBody>
                  <a:tcPr>
                    <a:solidFill>
                      <a:schemeClr val="accent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smtClean="0">
                          <a:solidFill>
                            <a:srgbClr val="020202"/>
                          </a:solidFill>
                        </a:rPr>
                        <a:t>Fri</a:t>
                      </a:r>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solidFill>
                            <a:srgbClr val="0000FF"/>
                          </a:solidFill>
                        </a:rPr>
                        <a:t>Relief</a:t>
                      </a:r>
                      <a:r>
                        <a:rPr lang="en-US" sz="1600" u="none" baseline="0" dirty="0" smtClean="0">
                          <a:solidFill>
                            <a:srgbClr val="0000FF"/>
                          </a:solidFill>
                        </a:rPr>
                        <a:t> Day</a:t>
                      </a:r>
                      <a:r>
                        <a:rPr lang="en-US" sz="1600" u="none" dirty="0" smtClean="0">
                          <a:solidFill>
                            <a:srgbClr val="0000FF"/>
                          </a:solidFill>
                        </a:rPr>
                        <a:t> #1</a:t>
                      </a:r>
                    </a:p>
                  </a:txBody>
                  <a:tcPr>
                    <a:solidFill>
                      <a:schemeClr val="accent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smtClean="0">
                          <a:solidFill>
                            <a:srgbClr val="020202"/>
                          </a:solidFill>
                        </a:rPr>
                        <a:t>Sat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solidFill>
                            <a:srgbClr val="0000FF"/>
                          </a:solidFill>
                        </a:rPr>
                        <a:t>Relief Day #2</a:t>
                      </a:r>
                    </a:p>
                  </a:txBody>
                  <a:tcPr>
                    <a:solidFill>
                      <a:schemeClr val="accent2">
                        <a:lumMod val="60000"/>
                        <a:lumOff val="40000"/>
                      </a:schemeClr>
                    </a:solidFill>
                  </a:tcPr>
                </a:tc>
              </a:tr>
            </a:tbl>
          </a:graphicData>
        </a:graphic>
      </p:graphicFrame>
      <p:graphicFrame>
        <p:nvGraphicFramePr>
          <p:cNvPr id="38" name="Content Placeholder 3"/>
          <p:cNvGraphicFramePr>
            <a:graphicFrameLocks/>
          </p:cNvGraphicFramePr>
          <p:nvPr/>
        </p:nvGraphicFramePr>
        <p:xfrm>
          <a:off x="609600" y="1295400"/>
          <a:ext cx="8138158" cy="152400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52400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2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4 a.m</a:t>
                      </a:r>
                      <a:r>
                        <a:rPr lang="en-US" sz="1400" b="0" dirty="0" smtClean="0">
                          <a:solidFill>
                            <a:srgbClr val="020202"/>
                          </a:solidFill>
                        </a:rPr>
                        <a:t>.</a:t>
                      </a:r>
                    </a:p>
                    <a:p>
                      <a:endParaRPr lang="en-US" sz="12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r>
                        <a:rPr lang="en-US" sz="1200" b="0" baseline="0" dirty="0" smtClean="0">
                          <a:solidFill>
                            <a:srgbClr val="020202"/>
                          </a:solidFill>
                        </a:rPr>
                        <a:t>12 a.m.</a:t>
                      </a:r>
                      <a:endParaRPr lang="en-US" sz="1200" b="0" dirty="0" smtClean="0">
                        <a:solidFill>
                          <a:srgbClr val="020202"/>
                        </a:solidFill>
                      </a:endParaRPr>
                    </a:p>
                    <a:p>
                      <a:endParaRPr lang="en-US" sz="1200" dirty="0" smtClean="0">
                        <a:solidFill>
                          <a:srgbClr val="020202"/>
                        </a:solidFill>
                      </a:endParaRPr>
                    </a:p>
                    <a:p>
                      <a:r>
                        <a:rPr lang="en-US" sz="1800" dirty="0" smtClean="0">
                          <a:solidFill>
                            <a:srgbClr val="020202"/>
                          </a:solidFill>
                        </a:rPr>
                        <a:t>Type</a:t>
                      </a:r>
                      <a:r>
                        <a:rPr lang="en-US" sz="1800" baseline="0" dirty="0" smtClean="0">
                          <a:solidFill>
                            <a:srgbClr val="020202"/>
                          </a:solidFill>
                        </a:rPr>
                        <a:t> 2</a:t>
                      </a:r>
                    </a:p>
                    <a:p>
                      <a:endParaRPr lang="en-US" sz="1200" dirty="0" smtClean="0">
                        <a:solidFill>
                          <a:srgbClr val="020202"/>
                        </a:solidFill>
                      </a:endParaRPr>
                    </a:p>
                    <a:p>
                      <a:r>
                        <a:rPr lang="en-US" sz="1200" b="0" dirty="0" smtClean="0">
                          <a:solidFill>
                            <a:srgbClr val="020202"/>
                          </a:solidFill>
                        </a:rPr>
                        <a:t>3:59 a.m.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12 a.m.</a:t>
                      </a:r>
                    </a:p>
                    <a:p>
                      <a:endParaRPr lang="en-US" sz="1200" dirty="0" smtClean="0">
                        <a:solidFill>
                          <a:srgbClr val="020202"/>
                        </a:solidFill>
                      </a:endParaRPr>
                    </a:p>
                    <a:p>
                      <a:r>
                        <a:rPr lang="en-US" sz="1800" dirty="0" smtClean="0">
                          <a:solidFill>
                            <a:srgbClr val="020202"/>
                          </a:solidFill>
                        </a:rPr>
                        <a:t>Type</a:t>
                      </a:r>
                      <a:r>
                        <a:rPr lang="en-US" sz="1800" baseline="0" dirty="0" smtClean="0">
                          <a:solidFill>
                            <a:srgbClr val="020202"/>
                          </a:solidFill>
                        </a:rPr>
                        <a:t> 2</a:t>
                      </a:r>
                    </a:p>
                    <a:p>
                      <a:endParaRPr lang="en-US" sz="1200" dirty="0" smtClean="0">
                        <a:solidFill>
                          <a:srgbClr val="020202"/>
                        </a:solidFill>
                      </a:endParaRPr>
                    </a:p>
                    <a:p>
                      <a:r>
                        <a:rPr lang="en-US" sz="1200" b="0" dirty="0" smtClean="0">
                          <a:solidFill>
                            <a:srgbClr val="020202"/>
                          </a:solidFill>
                        </a:rPr>
                        <a:t>3:59 a.m.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u="none" dirty="0" smtClean="0">
                        <a:solidFill>
                          <a:srgbClr val="0000FF"/>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Relief Day</a:t>
                      </a:r>
                      <a:r>
                        <a:rPr lang="en-US" sz="1400" u="none" baseline="0" dirty="0" smtClean="0">
                          <a:solidFill>
                            <a:srgbClr val="0000FF"/>
                          </a:solidFill>
                        </a:rPr>
                        <a:t>  #1</a:t>
                      </a:r>
                      <a:endParaRPr lang="en-US" sz="1400" u="none" dirty="0" smtClean="0">
                        <a:solidFill>
                          <a:srgbClr val="0000FF"/>
                        </a:solidFill>
                      </a:endParaRPr>
                    </a:p>
                  </a:txBody>
                  <a:tcPr>
                    <a:solidFill>
                      <a:schemeClr val="accent2">
                        <a:lumMod val="60000"/>
                        <a:lumOff val="40000"/>
                      </a:schemeClr>
                    </a:solidFill>
                  </a:tcPr>
                </a:tc>
                <a:tc>
                  <a:txBody>
                    <a:bodyPr/>
                    <a:lstStyle/>
                    <a:p>
                      <a:r>
                        <a:rPr lang="en-US" sz="1400" u="sng" dirty="0" smtClean="0">
                          <a:solidFill>
                            <a:srgbClr val="020202"/>
                          </a:solidFill>
                        </a:rPr>
                        <a:t>Sat</a:t>
                      </a: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u="none" dirty="0" smtClean="0">
                        <a:solidFill>
                          <a:srgbClr val="0000FF"/>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baseline="0" dirty="0" smtClean="0">
                          <a:solidFill>
                            <a:srgbClr val="0000FF"/>
                          </a:solidFill>
                        </a:rPr>
                        <a:t>Relief Day #2</a:t>
                      </a:r>
                      <a:endParaRPr lang="en-US" sz="1400" u="none" dirty="0" smtClean="0">
                        <a:solidFill>
                          <a:srgbClr val="0000FF"/>
                        </a:solidFill>
                      </a:endParaRPr>
                    </a:p>
                    <a:p>
                      <a:endParaRPr lang="en-US" sz="1400" dirty="0">
                        <a:solidFill>
                          <a:srgbClr val="020202"/>
                        </a:solidFill>
                      </a:endParaRPr>
                    </a:p>
                  </a:txBody>
                  <a:tcPr>
                    <a:solidFill>
                      <a:schemeClr val="accent2">
                        <a:lumMod val="60000"/>
                        <a:lumOff val="40000"/>
                      </a:schemeClr>
                    </a:solidFill>
                  </a:tcPr>
                </a:tc>
              </a:tr>
            </a:tbl>
          </a:graphicData>
        </a:graphic>
      </p:graphicFrame>
      <p:sp>
        <p:nvSpPr>
          <p:cNvPr id="76863" name="Title 1"/>
          <p:cNvSpPr>
            <a:spLocks noGrp="1"/>
          </p:cNvSpPr>
          <p:nvPr>
            <p:ph type="title" idx="4294967295"/>
          </p:nvPr>
        </p:nvSpPr>
        <p:spPr>
          <a:xfrm>
            <a:off x="762000" y="0"/>
            <a:ext cx="8534400" cy="914400"/>
          </a:xfrm>
          <a:solidFill>
            <a:srgbClr val="000000"/>
          </a:solidFill>
        </p:spPr>
        <p:txBody>
          <a:bodyPr/>
          <a:lstStyle/>
          <a:p>
            <a:pPr algn="ctr" eaLnBrk="1" hangingPunct="1"/>
            <a:r>
              <a:rPr lang="en-US" sz="3200" dirty="0" smtClean="0"/>
              <a:t>5 days worked then the employee takes </a:t>
            </a:r>
            <a:br>
              <a:rPr lang="en-US" sz="3200" dirty="0" smtClean="0"/>
            </a:br>
            <a:r>
              <a:rPr lang="en-US" sz="3200" dirty="0" smtClean="0"/>
              <a:t>1 week of vacation</a:t>
            </a:r>
          </a:p>
        </p:txBody>
      </p:sp>
      <p:sp>
        <p:nvSpPr>
          <p:cNvPr id="76873" name="TextBox 17"/>
          <p:cNvSpPr txBox="1">
            <a:spLocks noChangeArrowheads="1"/>
          </p:cNvSpPr>
          <p:nvPr/>
        </p:nvSpPr>
        <p:spPr bwMode="auto">
          <a:xfrm>
            <a:off x="838201" y="2819401"/>
            <a:ext cx="284052" cy="307777"/>
          </a:xfrm>
          <a:prstGeom prst="rect">
            <a:avLst/>
          </a:prstGeom>
          <a:noFill/>
          <a:ln w="9525">
            <a:noFill/>
            <a:miter lim="800000"/>
            <a:headEnd/>
            <a:tailEnd/>
          </a:ln>
        </p:spPr>
        <p:txBody>
          <a:bodyPr wrap="none">
            <a:spAutoFit/>
          </a:bodyPr>
          <a:lstStyle/>
          <a:p>
            <a:r>
              <a:rPr lang="en-US" sz="1400" dirty="0">
                <a:solidFill>
                  <a:srgbClr val="000000"/>
                </a:solidFill>
              </a:rPr>
              <a:t>1</a:t>
            </a:r>
          </a:p>
        </p:txBody>
      </p:sp>
      <p:sp>
        <p:nvSpPr>
          <p:cNvPr id="76874" name="TextBox 19"/>
          <p:cNvSpPr txBox="1">
            <a:spLocks noChangeArrowheads="1"/>
          </p:cNvSpPr>
          <p:nvPr/>
        </p:nvSpPr>
        <p:spPr bwMode="auto">
          <a:xfrm>
            <a:off x="1981201" y="2819401"/>
            <a:ext cx="284052" cy="307777"/>
          </a:xfrm>
          <a:prstGeom prst="rect">
            <a:avLst/>
          </a:prstGeom>
          <a:noFill/>
          <a:ln w="9525">
            <a:noFill/>
            <a:miter lim="800000"/>
            <a:headEnd/>
            <a:tailEnd/>
          </a:ln>
        </p:spPr>
        <p:txBody>
          <a:bodyPr wrap="none">
            <a:spAutoFit/>
          </a:bodyPr>
          <a:lstStyle/>
          <a:p>
            <a:r>
              <a:rPr lang="en-US" sz="1400" dirty="0">
                <a:solidFill>
                  <a:srgbClr val="020202"/>
                </a:solidFill>
              </a:rPr>
              <a:t>2</a:t>
            </a:r>
          </a:p>
        </p:txBody>
      </p:sp>
      <p:sp>
        <p:nvSpPr>
          <p:cNvPr id="76875" name="TextBox 21"/>
          <p:cNvSpPr txBox="1">
            <a:spLocks noChangeArrowheads="1"/>
          </p:cNvSpPr>
          <p:nvPr/>
        </p:nvSpPr>
        <p:spPr bwMode="auto">
          <a:xfrm>
            <a:off x="2057400" y="6550026"/>
            <a:ext cx="284052" cy="307777"/>
          </a:xfrm>
          <a:prstGeom prst="rect">
            <a:avLst/>
          </a:prstGeom>
          <a:noFill/>
          <a:ln w="9525">
            <a:noFill/>
            <a:miter lim="800000"/>
            <a:headEnd/>
            <a:tailEnd/>
          </a:ln>
        </p:spPr>
        <p:txBody>
          <a:bodyPr wrap="none">
            <a:spAutoFit/>
          </a:bodyPr>
          <a:lstStyle/>
          <a:p>
            <a:r>
              <a:rPr lang="en-US" sz="1400" dirty="0" smtClean="0">
                <a:solidFill>
                  <a:srgbClr val="020202"/>
                </a:solidFill>
              </a:rPr>
              <a:t>1</a:t>
            </a:r>
            <a:endParaRPr lang="en-US" sz="1400" dirty="0">
              <a:solidFill>
                <a:srgbClr val="020202"/>
              </a:solidFill>
            </a:endParaRPr>
          </a:p>
        </p:txBody>
      </p:sp>
      <p:sp>
        <p:nvSpPr>
          <p:cNvPr id="76877" name="TextBox 23"/>
          <p:cNvSpPr txBox="1">
            <a:spLocks noChangeArrowheads="1"/>
          </p:cNvSpPr>
          <p:nvPr/>
        </p:nvSpPr>
        <p:spPr bwMode="auto">
          <a:xfrm>
            <a:off x="8001001" y="2819401"/>
            <a:ext cx="284052" cy="307777"/>
          </a:xfrm>
          <a:prstGeom prst="rect">
            <a:avLst/>
          </a:prstGeom>
          <a:noFill/>
          <a:ln w="9525">
            <a:noFill/>
            <a:miter lim="800000"/>
            <a:headEnd/>
            <a:tailEnd/>
          </a:ln>
        </p:spPr>
        <p:txBody>
          <a:bodyPr wrap="none">
            <a:spAutoFit/>
          </a:bodyPr>
          <a:lstStyle/>
          <a:p>
            <a:r>
              <a:rPr lang="en-US" sz="1400" dirty="0">
                <a:solidFill>
                  <a:srgbClr val="020202"/>
                </a:solidFill>
              </a:rPr>
              <a:t>7</a:t>
            </a:r>
          </a:p>
        </p:txBody>
      </p:sp>
      <p:sp>
        <p:nvSpPr>
          <p:cNvPr id="76878" name="TextBox 24"/>
          <p:cNvSpPr txBox="1">
            <a:spLocks noChangeArrowheads="1"/>
          </p:cNvSpPr>
          <p:nvPr/>
        </p:nvSpPr>
        <p:spPr bwMode="auto">
          <a:xfrm>
            <a:off x="6705601" y="2819401"/>
            <a:ext cx="284052" cy="307777"/>
          </a:xfrm>
          <a:prstGeom prst="rect">
            <a:avLst/>
          </a:prstGeom>
          <a:noFill/>
          <a:ln w="9525">
            <a:noFill/>
            <a:miter lim="800000"/>
            <a:headEnd/>
            <a:tailEnd/>
          </a:ln>
        </p:spPr>
        <p:txBody>
          <a:bodyPr wrap="none">
            <a:spAutoFit/>
          </a:bodyPr>
          <a:lstStyle/>
          <a:p>
            <a:r>
              <a:rPr lang="en-US" sz="1400" dirty="0">
                <a:solidFill>
                  <a:srgbClr val="020202"/>
                </a:solidFill>
              </a:rPr>
              <a:t>6</a:t>
            </a:r>
          </a:p>
        </p:txBody>
      </p:sp>
      <p:sp>
        <p:nvSpPr>
          <p:cNvPr id="76879" name="TextBox 26"/>
          <p:cNvSpPr txBox="1">
            <a:spLocks noChangeArrowheads="1"/>
          </p:cNvSpPr>
          <p:nvPr/>
        </p:nvSpPr>
        <p:spPr bwMode="auto">
          <a:xfrm>
            <a:off x="5562601" y="2819401"/>
            <a:ext cx="284052" cy="307777"/>
          </a:xfrm>
          <a:prstGeom prst="rect">
            <a:avLst/>
          </a:prstGeom>
          <a:noFill/>
          <a:ln w="9525">
            <a:noFill/>
            <a:miter lim="800000"/>
            <a:headEnd/>
            <a:tailEnd/>
          </a:ln>
        </p:spPr>
        <p:txBody>
          <a:bodyPr wrap="none">
            <a:spAutoFit/>
          </a:bodyPr>
          <a:lstStyle/>
          <a:p>
            <a:r>
              <a:rPr lang="en-US" sz="1400" dirty="0">
                <a:solidFill>
                  <a:srgbClr val="020202"/>
                </a:solidFill>
              </a:rPr>
              <a:t>5</a:t>
            </a:r>
          </a:p>
        </p:txBody>
      </p:sp>
      <p:sp>
        <p:nvSpPr>
          <p:cNvPr id="76880" name="TextBox 27"/>
          <p:cNvSpPr txBox="1">
            <a:spLocks noChangeArrowheads="1"/>
          </p:cNvSpPr>
          <p:nvPr/>
        </p:nvSpPr>
        <p:spPr bwMode="auto">
          <a:xfrm>
            <a:off x="3200400" y="2819401"/>
            <a:ext cx="228600" cy="307777"/>
          </a:xfrm>
          <a:prstGeom prst="rect">
            <a:avLst/>
          </a:prstGeom>
          <a:noFill/>
          <a:ln w="9525">
            <a:noFill/>
            <a:miter lim="800000"/>
            <a:headEnd/>
            <a:tailEnd/>
          </a:ln>
        </p:spPr>
        <p:txBody>
          <a:bodyPr>
            <a:spAutoFit/>
          </a:bodyPr>
          <a:lstStyle/>
          <a:p>
            <a:r>
              <a:rPr lang="en-US" sz="1400" dirty="0">
                <a:solidFill>
                  <a:srgbClr val="020202"/>
                </a:solidFill>
              </a:rPr>
              <a:t>3</a:t>
            </a:r>
          </a:p>
        </p:txBody>
      </p:sp>
      <p:sp>
        <p:nvSpPr>
          <p:cNvPr id="76881" name="TextBox 28"/>
          <p:cNvSpPr txBox="1">
            <a:spLocks noChangeArrowheads="1"/>
          </p:cNvSpPr>
          <p:nvPr/>
        </p:nvSpPr>
        <p:spPr bwMode="auto">
          <a:xfrm>
            <a:off x="4343401" y="2819401"/>
            <a:ext cx="284052" cy="307777"/>
          </a:xfrm>
          <a:prstGeom prst="rect">
            <a:avLst/>
          </a:prstGeom>
          <a:noFill/>
          <a:ln w="9525">
            <a:noFill/>
            <a:miter lim="800000"/>
            <a:headEnd/>
            <a:tailEnd/>
          </a:ln>
        </p:spPr>
        <p:txBody>
          <a:bodyPr wrap="none">
            <a:spAutoFit/>
          </a:bodyPr>
          <a:lstStyle/>
          <a:p>
            <a:r>
              <a:rPr lang="en-US" sz="1400" dirty="0">
                <a:solidFill>
                  <a:srgbClr val="020202"/>
                </a:solidFill>
              </a:rPr>
              <a:t>4</a:t>
            </a:r>
          </a:p>
        </p:txBody>
      </p:sp>
      <p:sp>
        <p:nvSpPr>
          <p:cNvPr id="76889" name="TextBox 50"/>
          <p:cNvSpPr txBox="1">
            <a:spLocks noChangeArrowheads="1"/>
          </p:cNvSpPr>
          <p:nvPr/>
        </p:nvSpPr>
        <p:spPr bwMode="auto">
          <a:xfrm>
            <a:off x="3276600" y="4648201"/>
            <a:ext cx="284052" cy="307777"/>
          </a:xfrm>
          <a:prstGeom prst="rect">
            <a:avLst/>
          </a:prstGeom>
          <a:noFill/>
          <a:ln w="9525">
            <a:noFill/>
            <a:miter lim="800000"/>
            <a:headEnd/>
            <a:tailEnd/>
          </a:ln>
        </p:spPr>
        <p:txBody>
          <a:bodyPr wrap="none">
            <a:spAutoFit/>
          </a:bodyPr>
          <a:lstStyle/>
          <a:p>
            <a:r>
              <a:rPr lang="en-US" sz="1400" dirty="0">
                <a:solidFill>
                  <a:srgbClr val="020202"/>
                </a:solidFill>
              </a:rPr>
              <a:t>3</a:t>
            </a:r>
          </a:p>
        </p:txBody>
      </p:sp>
      <p:sp>
        <p:nvSpPr>
          <p:cNvPr id="76890" name="TextBox 51"/>
          <p:cNvSpPr txBox="1">
            <a:spLocks noChangeArrowheads="1"/>
          </p:cNvSpPr>
          <p:nvPr/>
        </p:nvSpPr>
        <p:spPr bwMode="auto">
          <a:xfrm>
            <a:off x="2133600" y="4648201"/>
            <a:ext cx="284052" cy="307777"/>
          </a:xfrm>
          <a:prstGeom prst="rect">
            <a:avLst/>
          </a:prstGeom>
          <a:noFill/>
          <a:ln w="9525">
            <a:noFill/>
            <a:miter lim="800000"/>
            <a:headEnd/>
            <a:tailEnd/>
          </a:ln>
        </p:spPr>
        <p:txBody>
          <a:bodyPr wrap="none">
            <a:spAutoFit/>
          </a:bodyPr>
          <a:lstStyle/>
          <a:p>
            <a:r>
              <a:rPr lang="en-US" sz="1400" dirty="0" smtClean="0">
                <a:solidFill>
                  <a:srgbClr val="020202"/>
                </a:solidFill>
              </a:rPr>
              <a:t>2</a:t>
            </a:r>
            <a:endParaRPr lang="en-US" sz="1400" dirty="0">
              <a:solidFill>
                <a:srgbClr val="020202"/>
              </a:solidFill>
            </a:endParaRPr>
          </a:p>
        </p:txBody>
      </p:sp>
      <p:sp>
        <p:nvSpPr>
          <p:cNvPr id="76891" name="TextBox 52"/>
          <p:cNvSpPr txBox="1">
            <a:spLocks noChangeArrowheads="1"/>
          </p:cNvSpPr>
          <p:nvPr/>
        </p:nvSpPr>
        <p:spPr bwMode="auto">
          <a:xfrm>
            <a:off x="914400" y="4648201"/>
            <a:ext cx="284052" cy="307777"/>
          </a:xfrm>
          <a:prstGeom prst="rect">
            <a:avLst/>
          </a:prstGeom>
          <a:noFill/>
          <a:ln w="9525">
            <a:noFill/>
            <a:miter lim="800000"/>
            <a:headEnd/>
            <a:tailEnd/>
          </a:ln>
        </p:spPr>
        <p:txBody>
          <a:bodyPr wrap="none">
            <a:spAutoFit/>
          </a:bodyPr>
          <a:lstStyle/>
          <a:p>
            <a:r>
              <a:rPr lang="en-US" sz="1400" dirty="0" smtClean="0">
                <a:solidFill>
                  <a:srgbClr val="020202"/>
                </a:solidFill>
              </a:rPr>
              <a:t>1</a:t>
            </a:r>
            <a:endParaRPr lang="en-US" sz="1400" dirty="0">
              <a:solidFill>
                <a:srgbClr val="020202"/>
              </a:solidFill>
            </a:endParaRPr>
          </a:p>
        </p:txBody>
      </p:sp>
      <p:sp>
        <p:nvSpPr>
          <p:cNvPr id="76893" name="TextBox 43"/>
          <p:cNvSpPr txBox="1">
            <a:spLocks noChangeArrowheads="1"/>
          </p:cNvSpPr>
          <p:nvPr/>
        </p:nvSpPr>
        <p:spPr bwMode="auto">
          <a:xfrm>
            <a:off x="3505200" y="6550026"/>
            <a:ext cx="228600" cy="307777"/>
          </a:xfrm>
          <a:prstGeom prst="rect">
            <a:avLst/>
          </a:prstGeom>
          <a:noFill/>
          <a:ln w="9525">
            <a:noFill/>
            <a:miter lim="800000"/>
            <a:headEnd/>
            <a:tailEnd/>
          </a:ln>
        </p:spPr>
        <p:txBody>
          <a:bodyPr>
            <a:spAutoFit/>
          </a:bodyPr>
          <a:lstStyle/>
          <a:p>
            <a:r>
              <a:rPr lang="en-US" sz="1400" dirty="0" smtClean="0">
                <a:solidFill>
                  <a:srgbClr val="020202"/>
                </a:solidFill>
              </a:rPr>
              <a:t>2</a:t>
            </a:r>
            <a:endParaRPr lang="en-US" sz="1400" dirty="0">
              <a:solidFill>
                <a:srgbClr val="020202"/>
              </a:solidFill>
            </a:endParaRPr>
          </a:p>
        </p:txBody>
      </p:sp>
      <p:sp>
        <p:nvSpPr>
          <p:cNvPr id="76894" name="TextBox 44"/>
          <p:cNvSpPr txBox="1">
            <a:spLocks noChangeArrowheads="1"/>
          </p:cNvSpPr>
          <p:nvPr/>
        </p:nvSpPr>
        <p:spPr bwMode="auto">
          <a:xfrm>
            <a:off x="4648200" y="6550026"/>
            <a:ext cx="228600" cy="307777"/>
          </a:xfrm>
          <a:prstGeom prst="rect">
            <a:avLst/>
          </a:prstGeom>
          <a:noFill/>
          <a:ln w="9525">
            <a:noFill/>
            <a:miter lim="800000"/>
            <a:headEnd/>
            <a:tailEnd/>
          </a:ln>
        </p:spPr>
        <p:txBody>
          <a:bodyPr>
            <a:spAutoFit/>
          </a:bodyPr>
          <a:lstStyle/>
          <a:p>
            <a:r>
              <a:rPr lang="en-US" sz="1400" dirty="0" smtClean="0">
                <a:solidFill>
                  <a:srgbClr val="020202"/>
                </a:solidFill>
              </a:rPr>
              <a:t>3</a:t>
            </a:r>
            <a:endParaRPr lang="en-US" sz="1400" dirty="0">
              <a:solidFill>
                <a:srgbClr val="020202"/>
              </a:solidFill>
            </a:endParaRPr>
          </a:p>
        </p:txBody>
      </p:sp>
      <p:sp>
        <p:nvSpPr>
          <p:cNvPr id="76895" name="TextBox 45"/>
          <p:cNvSpPr txBox="1">
            <a:spLocks noChangeArrowheads="1"/>
          </p:cNvSpPr>
          <p:nvPr/>
        </p:nvSpPr>
        <p:spPr bwMode="auto">
          <a:xfrm>
            <a:off x="8077200" y="6550026"/>
            <a:ext cx="228600" cy="307777"/>
          </a:xfrm>
          <a:prstGeom prst="rect">
            <a:avLst/>
          </a:prstGeom>
          <a:noFill/>
          <a:ln w="9525">
            <a:noFill/>
            <a:miter lim="800000"/>
            <a:headEnd/>
            <a:tailEnd/>
          </a:ln>
        </p:spPr>
        <p:txBody>
          <a:bodyPr>
            <a:spAutoFit/>
          </a:bodyPr>
          <a:lstStyle/>
          <a:p>
            <a:r>
              <a:rPr lang="en-US" sz="1400" dirty="0" smtClean="0">
                <a:solidFill>
                  <a:srgbClr val="020202"/>
                </a:solidFill>
              </a:rPr>
              <a:t>6</a:t>
            </a:r>
            <a:endParaRPr lang="en-US" sz="1400" dirty="0">
              <a:solidFill>
                <a:srgbClr val="020202"/>
              </a:solidFill>
            </a:endParaRPr>
          </a:p>
        </p:txBody>
      </p:sp>
      <p:sp>
        <p:nvSpPr>
          <p:cNvPr id="76896" name="TextBox 53"/>
          <p:cNvSpPr txBox="1">
            <a:spLocks noChangeArrowheads="1"/>
          </p:cNvSpPr>
          <p:nvPr/>
        </p:nvSpPr>
        <p:spPr bwMode="auto">
          <a:xfrm>
            <a:off x="6934200" y="6550026"/>
            <a:ext cx="228600" cy="307777"/>
          </a:xfrm>
          <a:prstGeom prst="rect">
            <a:avLst/>
          </a:prstGeom>
          <a:noFill/>
          <a:ln w="9525">
            <a:noFill/>
            <a:miter lim="800000"/>
            <a:headEnd/>
            <a:tailEnd/>
          </a:ln>
        </p:spPr>
        <p:txBody>
          <a:bodyPr>
            <a:spAutoFit/>
          </a:bodyPr>
          <a:lstStyle/>
          <a:p>
            <a:r>
              <a:rPr lang="en-US" sz="1400" dirty="0" smtClean="0">
                <a:solidFill>
                  <a:srgbClr val="020202"/>
                </a:solidFill>
              </a:rPr>
              <a:t>5</a:t>
            </a:r>
            <a:endParaRPr lang="en-US" sz="1400" dirty="0">
              <a:solidFill>
                <a:srgbClr val="020202"/>
              </a:solidFill>
            </a:endParaRPr>
          </a:p>
        </p:txBody>
      </p:sp>
      <p:sp>
        <p:nvSpPr>
          <p:cNvPr id="76897" name="TextBox 54"/>
          <p:cNvSpPr txBox="1">
            <a:spLocks noChangeArrowheads="1"/>
          </p:cNvSpPr>
          <p:nvPr/>
        </p:nvSpPr>
        <p:spPr bwMode="auto">
          <a:xfrm>
            <a:off x="5867400" y="6550026"/>
            <a:ext cx="228600" cy="307777"/>
          </a:xfrm>
          <a:prstGeom prst="rect">
            <a:avLst/>
          </a:prstGeom>
          <a:noFill/>
          <a:ln w="9525">
            <a:noFill/>
            <a:miter lim="800000"/>
            <a:headEnd/>
            <a:tailEnd/>
          </a:ln>
        </p:spPr>
        <p:txBody>
          <a:bodyPr>
            <a:spAutoFit/>
          </a:bodyPr>
          <a:lstStyle/>
          <a:p>
            <a:r>
              <a:rPr lang="en-US" sz="1400" dirty="0" smtClean="0">
                <a:solidFill>
                  <a:srgbClr val="020202"/>
                </a:solidFill>
              </a:rPr>
              <a:t>4</a:t>
            </a:r>
            <a:endParaRPr lang="en-US" sz="1400" dirty="0">
              <a:solidFill>
                <a:srgbClr val="020202"/>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nvGraphicFramePr>
        <p:xfrm>
          <a:off x="228600" y="1143001"/>
          <a:ext cx="8540750" cy="5715000"/>
        </p:xfrm>
        <a:graphic>
          <a:graphicData uri="http://schemas.openxmlformats.org/presentationml/2006/ole">
            <p:oleObj spid="_x0000_s177154" name="Document" r:id="rId4" imgW="9672980" imgH="7372000" progId="Word.Document.8">
              <p:embed/>
            </p:oleObj>
          </a:graphicData>
        </a:graphic>
      </p:graphicFrame>
      <p:sp>
        <p:nvSpPr>
          <p:cNvPr id="19460" name="TextBox 22"/>
          <p:cNvSpPr txBox="1">
            <a:spLocks noChangeArrowheads="1"/>
          </p:cNvSpPr>
          <p:nvPr/>
        </p:nvSpPr>
        <p:spPr bwMode="auto">
          <a:xfrm>
            <a:off x="3429000" y="990600"/>
            <a:ext cx="1981200" cy="400110"/>
          </a:xfrm>
          <a:prstGeom prst="rect">
            <a:avLst/>
          </a:prstGeom>
          <a:solidFill>
            <a:schemeClr val="bg1"/>
          </a:solidFill>
          <a:ln w="9525">
            <a:noFill/>
            <a:miter lim="800000"/>
            <a:headEnd/>
            <a:tailEnd/>
          </a:ln>
        </p:spPr>
        <p:txBody>
          <a:bodyPr>
            <a:spAutoFit/>
          </a:bodyPr>
          <a:lstStyle/>
          <a:p>
            <a:pPr algn="ctr"/>
            <a:r>
              <a:rPr lang="en-US" sz="2000" b="1" i="1" u="sng">
                <a:solidFill>
                  <a:srgbClr val="000000"/>
                </a:solidFill>
              </a:rPr>
              <a:t>Week 1 :</a:t>
            </a:r>
          </a:p>
        </p:txBody>
      </p:sp>
      <p:sp>
        <p:nvSpPr>
          <p:cNvPr id="5" name="Title 1"/>
          <p:cNvSpPr txBox="1">
            <a:spLocks/>
          </p:cNvSpPr>
          <p:nvPr/>
        </p:nvSpPr>
        <p:spPr bwMode="white">
          <a:xfrm>
            <a:off x="152400" y="0"/>
            <a:ext cx="8991600" cy="10668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0" cap="none" spc="0" normalizeH="0" baseline="0" noProof="0" dirty="0" smtClean="0">
                <a:ln>
                  <a:noFill/>
                </a:ln>
                <a:solidFill>
                  <a:schemeClr val="bg1"/>
                </a:solidFill>
                <a:effectLst/>
                <a:uLnTx/>
                <a:uFillTx/>
                <a:latin typeface="+mj-lt"/>
                <a:ea typeface="+mj-ea"/>
                <a:cs typeface="+mj-cs"/>
              </a:rPr>
              <a:t>5 days worked then the employee takes </a:t>
            </a:r>
            <a:br>
              <a:rPr kumimoji="0" lang="en-US" sz="3200" b="0" i="1" u="none" strike="noStrike" kern="0" cap="none" spc="0" normalizeH="0" baseline="0" noProof="0" dirty="0" smtClean="0">
                <a:ln>
                  <a:noFill/>
                </a:ln>
                <a:solidFill>
                  <a:schemeClr val="bg1"/>
                </a:solidFill>
                <a:effectLst/>
                <a:uLnTx/>
                <a:uFillTx/>
                <a:latin typeface="+mj-lt"/>
                <a:ea typeface="+mj-ea"/>
                <a:cs typeface="+mj-cs"/>
              </a:rPr>
            </a:br>
            <a:r>
              <a:rPr kumimoji="0" lang="en-US" sz="3200" b="0" i="1" u="none" strike="noStrike" kern="0" cap="none" spc="0" normalizeH="0" baseline="0" noProof="0" dirty="0" smtClean="0">
                <a:ln>
                  <a:noFill/>
                </a:ln>
                <a:solidFill>
                  <a:schemeClr val="bg1"/>
                </a:solidFill>
                <a:effectLst/>
                <a:uLnTx/>
                <a:uFillTx/>
                <a:latin typeface="+mj-lt"/>
                <a:ea typeface="+mj-ea"/>
                <a:cs typeface="+mj-cs"/>
              </a:rPr>
              <a:t>1 week of vacation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nvGraphicFramePr>
        <p:xfrm>
          <a:off x="155577" y="1143000"/>
          <a:ext cx="8645525" cy="5486400"/>
        </p:xfrm>
        <a:graphic>
          <a:graphicData uri="http://schemas.openxmlformats.org/presentationml/2006/ole">
            <p:oleObj spid="_x0000_s176130" name="Document" r:id="rId4" imgW="9672980" imgH="7324020" progId="Word.Document.8">
              <p:embed/>
            </p:oleObj>
          </a:graphicData>
        </a:graphic>
      </p:graphicFrame>
      <p:sp>
        <p:nvSpPr>
          <p:cNvPr id="19460" name="TextBox 22"/>
          <p:cNvSpPr txBox="1">
            <a:spLocks noChangeArrowheads="1"/>
          </p:cNvSpPr>
          <p:nvPr/>
        </p:nvSpPr>
        <p:spPr bwMode="auto">
          <a:xfrm>
            <a:off x="3429000" y="990600"/>
            <a:ext cx="1981200" cy="400110"/>
          </a:xfrm>
          <a:prstGeom prst="rect">
            <a:avLst/>
          </a:prstGeom>
          <a:solidFill>
            <a:schemeClr val="bg1"/>
          </a:solidFill>
          <a:ln w="9525">
            <a:noFill/>
            <a:miter lim="800000"/>
            <a:headEnd/>
            <a:tailEnd/>
          </a:ln>
        </p:spPr>
        <p:txBody>
          <a:bodyPr>
            <a:spAutoFit/>
          </a:bodyPr>
          <a:lstStyle/>
          <a:p>
            <a:pPr algn="ctr"/>
            <a:r>
              <a:rPr lang="en-US" sz="2000" b="1" i="1" u="sng" dirty="0">
                <a:solidFill>
                  <a:srgbClr val="000000"/>
                </a:solidFill>
              </a:rPr>
              <a:t>Week </a:t>
            </a:r>
            <a:r>
              <a:rPr lang="en-US" sz="2000" b="1" i="1" u="sng" dirty="0" smtClean="0">
                <a:solidFill>
                  <a:srgbClr val="000000"/>
                </a:solidFill>
              </a:rPr>
              <a:t>2 </a:t>
            </a:r>
            <a:r>
              <a:rPr lang="en-US" sz="2000" b="1" i="1" u="sng" dirty="0">
                <a:solidFill>
                  <a:srgbClr val="000000"/>
                </a:solidFill>
              </a:rPr>
              <a:t>:</a:t>
            </a:r>
          </a:p>
        </p:txBody>
      </p:sp>
      <p:sp>
        <p:nvSpPr>
          <p:cNvPr id="5" name="Title 1"/>
          <p:cNvSpPr txBox="1">
            <a:spLocks/>
          </p:cNvSpPr>
          <p:nvPr/>
        </p:nvSpPr>
        <p:spPr bwMode="white">
          <a:xfrm>
            <a:off x="152400" y="0"/>
            <a:ext cx="8991600" cy="10668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0" cap="none" spc="0" normalizeH="0" baseline="0" noProof="0" dirty="0" smtClean="0">
                <a:ln>
                  <a:noFill/>
                </a:ln>
                <a:solidFill>
                  <a:schemeClr val="bg1"/>
                </a:solidFill>
                <a:effectLst/>
                <a:uLnTx/>
                <a:uFillTx/>
                <a:latin typeface="+mj-lt"/>
                <a:ea typeface="+mj-ea"/>
                <a:cs typeface="+mj-cs"/>
              </a:rPr>
              <a:t>5 days worked then the employee takes </a:t>
            </a:r>
            <a:br>
              <a:rPr kumimoji="0" lang="en-US" sz="3200" b="0" i="1" u="none" strike="noStrike" kern="0" cap="none" spc="0" normalizeH="0" baseline="0" noProof="0" dirty="0" smtClean="0">
                <a:ln>
                  <a:noFill/>
                </a:ln>
                <a:solidFill>
                  <a:schemeClr val="bg1"/>
                </a:solidFill>
                <a:effectLst/>
                <a:uLnTx/>
                <a:uFillTx/>
                <a:latin typeface="+mj-lt"/>
                <a:ea typeface="+mj-ea"/>
                <a:cs typeface="+mj-cs"/>
              </a:rPr>
            </a:br>
            <a:r>
              <a:rPr kumimoji="0" lang="en-US" sz="3200" b="0" i="1" u="none" strike="noStrike" kern="0" cap="none" spc="0" normalizeH="0" baseline="0" noProof="0" dirty="0" smtClean="0">
                <a:ln>
                  <a:noFill/>
                </a:ln>
                <a:solidFill>
                  <a:schemeClr val="bg1"/>
                </a:solidFill>
                <a:effectLst/>
                <a:uLnTx/>
                <a:uFillTx/>
                <a:latin typeface="+mj-lt"/>
                <a:ea typeface="+mj-ea"/>
                <a:cs typeface="+mj-cs"/>
              </a:rPr>
              <a:t>1 week of vacation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nvGraphicFramePr>
        <p:xfrm>
          <a:off x="155577" y="1143001"/>
          <a:ext cx="8645525" cy="5562600"/>
        </p:xfrm>
        <a:graphic>
          <a:graphicData uri="http://schemas.openxmlformats.org/presentationml/2006/ole">
            <p:oleObj spid="_x0000_s178178" name="Document" r:id="rId4" imgW="9672980" imgH="7356127" progId="Word.Document.8">
              <p:embed/>
            </p:oleObj>
          </a:graphicData>
        </a:graphic>
      </p:graphicFrame>
      <p:sp>
        <p:nvSpPr>
          <p:cNvPr id="19460" name="TextBox 22"/>
          <p:cNvSpPr txBox="1">
            <a:spLocks noChangeArrowheads="1"/>
          </p:cNvSpPr>
          <p:nvPr/>
        </p:nvSpPr>
        <p:spPr bwMode="auto">
          <a:xfrm>
            <a:off x="3429000" y="990600"/>
            <a:ext cx="1981200" cy="400110"/>
          </a:xfrm>
          <a:prstGeom prst="rect">
            <a:avLst/>
          </a:prstGeom>
          <a:solidFill>
            <a:schemeClr val="bg1"/>
          </a:solidFill>
          <a:ln w="9525">
            <a:noFill/>
            <a:miter lim="800000"/>
            <a:headEnd/>
            <a:tailEnd/>
          </a:ln>
        </p:spPr>
        <p:txBody>
          <a:bodyPr>
            <a:spAutoFit/>
          </a:bodyPr>
          <a:lstStyle/>
          <a:p>
            <a:pPr algn="ctr"/>
            <a:r>
              <a:rPr lang="en-US" sz="2000" b="1" i="1" u="sng" dirty="0">
                <a:solidFill>
                  <a:srgbClr val="000000"/>
                </a:solidFill>
              </a:rPr>
              <a:t>Week </a:t>
            </a:r>
            <a:r>
              <a:rPr lang="en-US" sz="2000" b="1" i="1" u="sng" dirty="0" smtClean="0">
                <a:solidFill>
                  <a:srgbClr val="000000"/>
                </a:solidFill>
              </a:rPr>
              <a:t>3 </a:t>
            </a:r>
            <a:r>
              <a:rPr lang="en-US" sz="2000" b="1" i="1" u="sng" dirty="0">
                <a:solidFill>
                  <a:srgbClr val="000000"/>
                </a:solidFill>
              </a:rPr>
              <a:t>:</a:t>
            </a:r>
          </a:p>
        </p:txBody>
      </p:sp>
      <p:sp>
        <p:nvSpPr>
          <p:cNvPr id="5" name="Title 1"/>
          <p:cNvSpPr txBox="1">
            <a:spLocks/>
          </p:cNvSpPr>
          <p:nvPr/>
        </p:nvSpPr>
        <p:spPr bwMode="white">
          <a:xfrm>
            <a:off x="152400" y="1"/>
            <a:ext cx="8991600" cy="10668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0" cap="none" spc="0" normalizeH="0" baseline="0" noProof="0" dirty="0" smtClean="0">
                <a:ln>
                  <a:noFill/>
                </a:ln>
                <a:solidFill>
                  <a:schemeClr val="bg1"/>
                </a:solidFill>
                <a:effectLst/>
                <a:uLnTx/>
                <a:uFillTx/>
                <a:latin typeface="+mj-lt"/>
                <a:ea typeface="+mj-ea"/>
                <a:cs typeface="+mj-cs"/>
              </a:rPr>
              <a:t>5 days worked then the employee takes </a:t>
            </a:r>
            <a:br>
              <a:rPr kumimoji="0" lang="en-US" sz="3200" b="0" i="1" u="none" strike="noStrike" kern="0" cap="none" spc="0" normalizeH="0" baseline="0" noProof="0" dirty="0" smtClean="0">
                <a:ln>
                  <a:noFill/>
                </a:ln>
                <a:solidFill>
                  <a:schemeClr val="bg1"/>
                </a:solidFill>
                <a:effectLst/>
                <a:uLnTx/>
                <a:uFillTx/>
                <a:latin typeface="+mj-lt"/>
                <a:ea typeface="+mj-ea"/>
                <a:cs typeface="+mj-cs"/>
              </a:rPr>
            </a:br>
            <a:r>
              <a:rPr kumimoji="0" lang="en-US" sz="3200" b="0" i="1" u="none" strike="noStrike" kern="0" cap="none" spc="0" normalizeH="0" baseline="0" noProof="0" dirty="0" smtClean="0">
                <a:ln>
                  <a:noFill/>
                </a:ln>
                <a:solidFill>
                  <a:schemeClr val="bg1"/>
                </a:solidFill>
                <a:effectLst/>
                <a:uLnTx/>
                <a:uFillTx/>
                <a:latin typeface="+mj-lt"/>
                <a:ea typeface="+mj-ea"/>
                <a:cs typeface="+mj-cs"/>
              </a:rPr>
              <a:t>1 week of vacation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p:nvPr>
        </p:nvSpPr>
        <p:spPr>
          <a:xfrm>
            <a:off x="1219200" y="227013"/>
            <a:ext cx="7512050" cy="762000"/>
          </a:xfrm>
        </p:spPr>
        <p:txBody>
          <a:bodyPr/>
          <a:lstStyle/>
          <a:p>
            <a:pPr eaLnBrk="1" hangingPunct="1"/>
            <a:r>
              <a:rPr lang="en-US" smtClean="0"/>
              <a:t>   </a:t>
            </a:r>
            <a:r>
              <a:rPr lang="en-US" sz="4400" smtClean="0"/>
              <a:t>Deadhead and Limbo Time:</a:t>
            </a:r>
          </a:p>
        </p:txBody>
      </p:sp>
      <p:sp>
        <p:nvSpPr>
          <p:cNvPr id="26629" name="AutoShape 5"/>
          <p:cNvSpPr>
            <a:spLocks noChangeArrowheads="1"/>
          </p:cNvSpPr>
          <p:nvPr/>
        </p:nvSpPr>
        <p:spPr bwMode="gray">
          <a:xfrm rot="10800000">
            <a:off x="1524000" y="1143000"/>
            <a:ext cx="5759450" cy="2159000"/>
          </a:xfrm>
          <a:prstGeom prst="upArrow">
            <a:avLst>
              <a:gd name="adj1" fmla="val 57296"/>
              <a:gd name="adj2" fmla="val 62796"/>
            </a:avLst>
          </a:prstGeom>
          <a:gradFill rotWithShape="1">
            <a:gsLst>
              <a:gs pos="0">
                <a:schemeClr val="bg2"/>
              </a:gs>
              <a:gs pos="100000">
                <a:schemeClr val="bg2">
                  <a:gamma/>
                  <a:tint val="33333"/>
                  <a:invGamma/>
                  <a:alpha val="0"/>
                </a:schemeClr>
              </a:gs>
            </a:gsLst>
            <a:lin ang="5400000" scaled="1"/>
          </a:gradFill>
          <a:ln w="9525" algn="ctr">
            <a:noFill/>
            <a:miter lim="800000"/>
            <a:headEnd/>
            <a:tailEnd/>
          </a:ln>
          <a:effectLst/>
        </p:spPr>
        <p:txBody>
          <a:bodyPr wrap="none" anchor="ctr"/>
          <a:lstStyle/>
          <a:p>
            <a:pPr>
              <a:defRPr/>
            </a:pPr>
            <a:endParaRPr lang="en-US"/>
          </a:p>
        </p:txBody>
      </p:sp>
      <p:sp>
        <p:nvSpPr>
          <p:cNvPr id="26655" name="AutoShape 31"/>
          <p:cNvSpPr>
            <a:spLocks noChangeArrowheads="1"/>
          </p:cNvSpPr>
          <p:nvPr/>
        </p:nvSpPr>
        <p:spPr bwMode="auto">
          <a:xfrm>
            <a:off x="2057400" y="1143000"/>
            <a:ext cx="4876800" cy="685800"/>
          </a:xfrm>
          <a:prstGeom prst="roundRect">
            <a:avLst>
              <a:gd name="adj" fmla="val 50000"/>
            </a:avLst>
          </a:prstGeom>
          <a:gradFill rotWithShape="1">
            <a:gsLst>
              <a:gs pos="0">
                <a:schemeClr val="hlink"/>
              </a:gs>
              <a:gs pos="50000">
                <a:schemeClr val="hlink">
                  <a:gamma/>
                  <a:tint val="24314"/>
                  <a:invGamma/>
                </a:schemeClr>
              </a:gs>
              <a:gs pos="100000">
                <a:schemeClr val="hlink"/>
              </a:gs>
            </a:gsLst>
            <a:lin ang="0" scaled="1"/>
          </a:gradFill>
          <a:ln w="19050">
            <a:solidFill>
              <a:schemeClr val="tx1"/>
            </a:solidFill>
            <a:round/>
            <a:headEnd/>
            <a:tailEnd/>
          </a:ln>
          <a:effectLst/>
        </p:spPr>
        <p:txBody>
          <a:bodyPr wrap="none" anchor="ctr"/>
          <a:lstStyle/>
          <a:p>
            <a:pPr algn="ctr">
              <a:defRPr/>
            </a:pPr>
            <a:r>
              <a:rPr lang="en-US" sz="4000" b="1" dirty="0">
                <a:solidFill>
                  <a:srgbClr val="000000"/>
                </a:solidFill>
              </a:rPr>
              <a:t>Deadheading</a:t>
            </a:r>
          </a:p>
        </p:txBody>
      </p:sp>
      <p:sp>
        <p:nvSpPr>
          <p:cNvPr id="77829" name="Rectangle 33"/>
          <p:cNvSpPr>
            <a:spLocks noChangeArrowheads="1"/>
          </p:cNvSpPr>
          <p:nvPr/>
        </p:nvSpPr>
        <p:spPr bwMode="gray">
          <a:xfrm>
            <a:off x="152401" y="5562600"/>
            <a:ext cx="3243132" cy="369332"/>
          </a:xfrm>
          <a:prstGeom prst="rect">
            <a:avLst/>
          </a:prstGeom>
          <a:noFill/>
          <a:ln w="9525">
            <a:solidFill>
              <a:schemeClr val="accent1"/>
            </a:solidFill>
            <a:miter lim="800000"/>
            <a:headEnd/>
            <a:tailEnd/>
          </a:ln>
        </p:spPr>
        <p:txBody>
          <a:bodyPr wrap="none">
            <a:spAutoFit/>
          </a:bodyPr>
          <a:lstStyle/>
          <a:p>
            <a:r>
              <a:rPr lang="en-US" b="1" i="1">
                <a:solidFill>
                  <a:srgbClr val="000000"/>
                </a:solidFill>
              </a:rPr>
              <a:t>Total time on duty=11 hours</a:t>
            </a:r>
          </a:p>
        </p:txBody>
      </p:sp>
      <p:sp>
        <p:nvSpPr>
          <p:cNvPr id="77830" name="Rectangle 34"/>
          <p:cNvSpPr>
            <a:spLocks noChangeArrowheads="1"/>
          </p:cNvSpPr>
          <p:nvPr/>
        </p:nvSpPr>
        <p:spPr bwMode="gray">
          <a:xfrm>
            <a:off x="2971801" y="4724401"/>
            <a:ext cx="184731" cy="646331"/>
          </a:xfrm>
          <a:prstGeom prst="rect">
            <a:avLst/>
          </a:prstGeom>
          <a:noFill/>
          <a:ln w="9525">
            <a:noFill/>
            <a:miter lim="800000"/>
            <a:headEnd/>
            <a:tailEnd/>
          </a:ln>
        </p:spPr>
        <p:txBody>
          <a:bodyPr wrap="none">
            <a:spAutoFit/>
          </a:bodyPr>
          <a:lstStyle/>
          <a:p>
            <a:endParaRPr lang="en-US">
              <a:solidFill>
                <a:schemeClr val="bg1"/>
              </a:solidFill>
            </a:endParaRPr>
          </a:p>
          <a:p>
            <a:endParaRPr lang="en-US">
              <a:solidFill>
                <a:schemeClr val="bg1"/>
              </a:solidFill>
            </a:endParaRPr>
          </a:p>
        </p:txBody>
      </p:sp>
      <p:sp>
        <p:nvSpPr>
          <p:cNvPr id="77831" name="Rectangle 35"/>
          <p:cNvSpPr>
            <a:spLocks noChangeArrowheads="1"/>
          </p:cNvSpPr>
          <p:nvPr/>
        </p:nvSpPr>
        <p:spPr bwMode="gray">
          <a:xfrm>
            <a:off x="3429000" y="5562600"/>
            <a:ext cx="1333500" cy="338554"/>
          </a:xfrm>
          <a:prstGeom prst="rect">
            <a:avLst/>
          </a:prstGeom>
          <a:noFill/>
          <a:ln w="9525">
            <a:solidFill>
              <a:srgbClr val="000000"/>
            </a:solidFill>
            <a:miter lim="800000"/>
            <a:headEnd/>
            <a:tailEnd/>
          </a:ln>
        </p:spPr>
        <p:txBody>
          <a:bodyPr>
            <a:spAutoFit/>
          </a:bodyPr>
          <a:lstStyle/>
          <a:p>
            <a:r>
              <a:rPr lang="en-US" sz="1600" b="1" i="1">
                <a:solidFill>
                  <a:srgbClr val="000000"/>
                </a:solidFill>
              </a:rPr>
              <a:t>Limbo Time</a:t>
            </a:r>
          </a:p>
        </p:txBody>
      </p:sp>
      <p:graphicFrame>
        <p:nvGraphicFramePr>
          <p:cNvPr id="33" name="Table 32"/>
          <p:cNvGraphicFramePr>
            <a:graphicFrameLocks noGrp="1"/>
          </p:cNvGraphicFramePr>
          <p:nvPr/>
        </p:nvGraphicFramePr>
        <p:xfrm>
          <a:off x="152400" y="3352800"/>
          <a:ext cx="8686800" cy="1143000"/>
        </p:xfrm>
        <a:graphic>
          <a:graphicData uri="http://schemas.openxmlformats.org/drawingml/2006/table">
            <a:tbl>
              <a:tblPr firstRow="1" bandRow="1">
                <a:tableStyleId>{5C22544A-7EE6-4342-B048-85BDC9FD1C3A}</a:tableStyleId>
              </a:tblPr>
              <a:tblGrid>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gridCol w="361950"/>
              </a:tblGrid>
              <a:tr h="682011">
                <a:tc>
                  <a:txBody>
                    <a:bodyPr/>
                    <a:lstStyle/>
                    <a:p>
                      <a:pPr algn="l"/>
                      <a:r>
                        <a:rPr lang="en-US" sz="1200" dirty="0" smtClean="0"/>
                        <a:t>1</a:t>
                      </a:r>
                      <a:endParaRPr lang="en-US" sz="1200" dirty="0"/>
                    </a:p>
                  </a:txBody>
                  <a:tcPr/>
                </a:tc>
                <a:tc>
                  <a:txBody>
                    <a:bodyPr/>
                    <a:lstStyle/>
                    <a:p>
                      <a:pPr algn="l"/>
                      <a:r>
                        <a:rPr lang="en-US" sz="1200" dirty="0" smtClean="0"/>
                        <a:t>2</a:t>
                      </a:r>
                      <a:endParaRPr lang="en-US" sz="1200" dirty="0"/>
                    </a:p>
                  </a:txBody>
                  <a:tcPr/>
                </a:tc>
                <a:tc>
                  <a:txBody>
                    <a:bodyPr/>
                    <a:lstStyle/>
                    <a:p>
                      <a:pPr algn="l"/>
                      <a:r>
                        <a:rPr lang="en-US" sz="1200" dirty="0" smtClean="0"/>
                        <a:t>3</a:t>
                      </a:r>
                      <a:endParaRPr lang="en-US" sz="1200" dirty="0"/>
                    </a:p>
                  </a:txBody>
                  <a:tcPr/>
                </a:tc>
                <a:tc>
                  <a:txBody>
                    <a:bodyPr/>
                    <a:lstStyle/>
                    <a:p>
                      <a:pPr algn="l"/>
                      <a:r>
                        <a:rPr lang="en-US" sz="1200" dirty="0" smtClean="0"/>
                        <a:t>4</a:t>
                      </a:r>
                      <a:endParaRPr lang="en-US" sz="1200" dirty="0"/>
                    </a:p>
                  </a:txBody>
                  <a:tcPr/>
                </a:tc>
                <a:tc>
                  <a:txBody>
                    <a:bodyPr/>
                    <a:lstStyle/>
                    <a:p>
                      <a:pPr algn="l"/>
                      <a:r>
                        <a:rPr lang="en-US" sz="1200" dirty="0" smtClean="0"/>
                        <a:t>5</a:t>
                      </a:r>
                      <a:endParaRPr lang="en-US" sz="1200" dirty="0"/>
                    </a:p>
                  </a:txBody>
                  <a:tcPr/>
                </a:tc>
                <a:tc>
                  <a:txBody>
                    <a:bodyPr/>
                    <a:lstStyle/>
                    <a:p>
                      <a:pPr algn="l"/>
                      <a:r>
                        <a:rPr lang="en-US" sz="1200" dirty="0" smtClean="0"/>
                        <a:t>6</a:t>
                      </a:r>
                      <a:endParaRPr lang="en-US" sz="1200" dirty="0"/>
                    </a:p>
                  </a:txBody>
                  <a:tcPr/>
                </a:tc>
                <a:tc>
                  <a:txBody>
                    <a:bodyPr/>
                    <a:lstStyle/>
                    <a:p>
                      <a:pPr algn="l"/>
                      <a:r>
                        <a:rPr lang="en-US" sz="1200" dirty="0" smtClean="0"/>
                        <a:t>7</a:t>
                      </a:r>
                      <a:endParaRPr lang="en-US" sz="1200" dirty="0"/>
                    </a:p>
                  </a:txBody>
                  <a:tcPr/>
                </a:tc>
                <a:tc>
                  <a:txBody>
                    <a:bodyPr/>
                    <a:lstStyle/>
                    <a:p>
                      <a:pPr algn="l"/>
                      <a:r>
                        <a:rPr lang="en-US" sz="1200" dirty="0" smtClean="0"/>
                        <a:t>8</a:t>
                      </a:r>
                      <a:endParaRPr lang="en-US" sz="1200" dirty="0"/>
                    </a:p>
                  </a:txBody>
                  <a:tcPr/>
                </a:tc>
                <a:tc>
                  <a:txBody>
                    <a:bodyPr/>
                    <a:lstStyle/>
                    <a:p>
                      <a:pPr algn="l"/>
                      <a:r>
                        <a:rPr lang="en-US" sz="1200" dirty="0" smtClean="0"/>
                        <a:t>9</a:t>
                      </a:r>
                      <a:endParaRPr lang="en-US" sz="1200" dirty="0"/>
                    </a:p>
                  </a:txBody>
                  <a:tcPr/>
                </a:tc>
                <a:tc>
                  <a:txBody>
                    <a:bodyPr/>
                    <a:lstStyle/>
                    <a:p>
                      <a:pPr algn="l"/>
                      <a:r>
                        <a:rPr lang="en-US" sz="1200" dirty="0" smtClean="0"/>
                        <a:t>10</a:t>
                      </a:r>
                      <a:endParaRPr lang="en-US" sz="1200" dirty="0"/>
                    </a:p>
                  </a:txBody>
                  <a:tcPr/>
                </a:tc>
                <a:tc>
                  <a:txBody>
                    <a:bodyPr/>
                    <a:lstStyle/>
                    <a:p>
                      <a:pPr algn="l"/>
                      <a:r>
                        <a:rPr lang="en-US" sz="1200" dirty="0" smtClean="0"/>
                        <a:t>11</a:t>
                      </a:r>
                      <a:endParaRPr lang="en-US" sz="1200" dirty="0"/>
                    </a:p>
                  </a:txBody>
                  <a:tcPr/>
                </a:tc>
                <a:tc>
                  <a:txBody>
                    <a:bodyPr/>
                    <a:lstStyle/>
                    <a:p>
                      <a:pPr algn="l"/>
                      <a:r>
                        <a:rPr lang="en-US" sz="1200" dirty="0" smtClean="0"/>
                        <a:t>12</a:t>
                      </a:r>
                      <a:endParaRPr lang="en-US" sz="1200" dirty="0"/>
                    </a:p>
                  </a:txBody>
                  <a:tcPr/>
                </a:tc>
                <a:tc>
                  <a:txBody>
                    <a:bodyPr/>
                    <a:lstStyle/>
                    <a:p>
                      <a:pPr algn="l"/>
                      <a:r>
                        <a:rPr lang="en-US" sz="1200" dirty="0" smtClean="0"/>
                        <a:t>13</a:t>
                      </a:r>
                      <a:endParaRPr lang="en-US" sz="1200" dirty="0"/>
                    </a:p>
                  </a:txBody>
                  <a:tcPr/>
                </a:tc>
                <a:tc>
                  <a:txBody>
                    <a:bodyPr/>
                    <a:lstStyle/>
                    <a:p>
                      <a:pPr algn="l"/>
                      <a:r>
                        <a:rPr lang="en-US" sz="1200" dirty="0" smtClean="0"/>
                        <a:t>14</a:t>
                      </a:r>
                      <a:endParaRPr lang="en-US" sz="1200" dirty="0"/>
                    </a:p>
                  </a:txBody>
                  <a:tcPr/>
                </a:tc>
                <a:tc>
                  <a:txBody>
                    <a:bodyPr/>
                    <a:lstStyle/>
                    <a:p>
                      <a:pPr algn="l"/>
                      <a:r>
                        <a:rPr lang="en-US" sz="1200" dirty="0" smtClean="0"/>
                        <a:t>15</a:t>
                      </a:r>
                      <a:endParaRPr lang="en-US" sz="1200" dirty="0"/>
                    </a:p>
                  </a:txBody>
                  <a:tcPr/>
                </a:tc>
                <a:tc>
                  <a:txBody>
                    <a:bodyPr/>
                    <a:lstStyle/>
                    <a:p>
                      <a:pPr algn="l"/>
                      <a:r>
                        <a:rPr lang="en-US" sz="1200" dirty="0" smtClean="0"/>
                        <a:t>16</a:t>
                      </a:r>
                      <a:endParaRPr lang="en-US" sz="1200" dirty="0"/>
                    </a:p>
                  </a:txBody>
                  <a:tcPr/>
                </a:tc>
                <a:tc>
                  <a:txBody>
                    <a:bodyPr/>
                    <a:lstStyle/>
                    <a:p>
                      <a:pPr algn="l"/>
                      <a:r>
                        <a:rPr lang="en-US" sz="1200" dirty="0" smtClean="0"/>
                        <a:t>17</a:t>
                      </a:r>
                      <a:endParaRPr lang="en-US" sz="1200" dirty="0"/>
                    </a:p>
                  </a:txBody>
                  <a:tcPr/>
                </a:tc>
                <a:tc>
                  <a:txBody>
                    <a:bodyPr/>
                    <a:lstStyle/>
                    <a:p>
                      <a:pPr algn="l"/>
                      <a:r>
                        <a:rPr lang="en-US" sz="1200" dirty="0" smtClean="0"/>
                        <a:t>18</a:t>
                      </a:r>
                      <a:endParaRPr lang="en-US" sz="1200" dirty="0"/>
                    </a:p>
                  </a:txBody>
                  <a:tcPr/>
                </a:tc>
                <a:tc>
                  <a:txBody>
                    <a:bodyPr/>
                    <a:lstStyle/>
                    <a:p>
                      <a:pPr algn="l"/>
                      <a:r>
                        <a:rPr lang="en-US" sz="1200" dirty="0" smtClean="0"/>
                        <a:t>19</a:t>
                      </a:r>
                      <a:endParaRPr lang="en-US" sz="1200" dirty="0"/>
                    </a:p>
                  </a:txBody>
                  <a:tcPr/>
                </a:tc>
                <a:tc>
                  <a:txBody>
                    <a:bodyPr/>
                    <a:lstStyle/>
                    <a:p>
                      <a:pPr algn="l"/>
                      <a:r>
                        <a:rPr lang="en-US" sz="1200" dirty="0" smtClean="0"/>
                        <a:t>20</a:t>
                      </a:r>
                      <a:endParaRPr lang="en-US" sz="1200" dirty="0"/>
                    </a:p>
                  </a:txBody>
                  <a:tcPr/>
                </a:tc>
                <a:tc>
                  <a:txBody>
                    <a:bodyPr/>
                    <a:lstStyle/>
                    <a:p>
                      <a:pPr algn="l"/>
                      <a:r>
                        <a:rPr lang="en-US" sz="1200" dirty="0" smtClean="0"/>
                        <a:t>21</a:t>
                      </a:r>
                      <a:endParaRPr lang="en-US" sz="1200" dirty="0"/>
                    </a:p>
                  </a:txBody>
                  <a:tcPr/>
                </a:tc>
                <a:tc>
                  <a:txBody>
                    <a:bodyPr/>
                    <a:lstStyle/>
                    <a:p>
                      <a:pPr algn="l"/>
                      <a:r>
                        <a:rPr lang="en-US" sz="1200" dirty="0" smtClean="0"/>
                        <a:t>22</a:t>
                      </a:r>
                      <a:endParaRPr lang="en-US" sz="1200" dirty="0"/>
                    </a:p>
                  </a:txBody>
                  <a:tcPr/>
                </a:tc>
                <a:tc>
                  <a:txBody>
                    <a:bodyPr/>
                    <a:lstStyle/>
                    <a:p>
                      <a:pPr algn="l"/>
                      <a:r>
                        <a:rPr lang="en-US" sz="1200" dirty="0" smtClean="0"/>
                        <a:t>23</a:t>
                      </a:r>
                      <a:endParaRPr lang="en-US" sz="1200" dirty="0"/>
                    </a:p>
                  </a:txBody>
                  <a:tcPr/>
                </a:tc>
                <a:tc>
                  <a:txBody>
                    <a:bodyPr/>
                    <a:lstStyle/>
                    <a:p>
                      <a:pPr algn="l"/>
                      <a:r>
                        <a:rPr lang="en-US" sz="1200" dirty="0" smtClean="0"/>
                        <a:t>24</a:t>
                      </a:r>
                      <a:endParaRPr lang="en-US" sz="1200" dirty="0"/>
                    </a:p>
                  </a:txBody>
                  <a:tcPr/>
                </a:tc>
              </a:tr>
              <a:tr h="460989">
                <a:tc>
                  <a:txBody>
                    <a:bodyPr/>
                    <a:lstStyle/>
                    <a:p>
                      <a:endParaRPr lang="en-US" sz="1800" dirty="0">
                        <a:solidFill>
                          <a:schemeClr val="accent2">
                            <a:lumMod val="60000"/>
                            <a:lumOff val="40000"/>
                          </a:schemeClr>
                        </a:solidFill>
                      </a:endParaRPr>
                    </a:p>
                  </a:txBody>
                  <a:tcPr>
                    <a:solidFill>
                      <a:schemeClr val="accent6">
                        <a:lumMod val="60000"/>
                        <a:lumOff val="40000"/>
                      </a:schemeClr>
                    </a:solidFill>
                  </a:tcPr>
                </a:tc>
                <a:tc>
                  <a:txBody>
                    <a:bodyPr/>
                    <a:lstStyle/>
                    <a:p>
                      <a:endParaRPr lang="en-US" sz="1800" dirty="0">
                        <a:solidFill>
                          <a:schemeClr val="accent2">
                            <a:lumMod val="60000"/>
                            <a:lumOff val="40000"/>
                          </a:schemeClr>
                        </a:solidFill>
                      </a:endParaRPr>
                    </a:p>
                  </a:txBody>
                  <a:tcPr>
                    <a:solidFill>
                      <a:schemeClr val="accent6">
                        <a:lumMod val="60000"/>
                        <a:lumOff val="40000"/>
                      </a:schemeClr>
                    </a:solidFill>
                  </a:tcPr>
                </a:tc>
                <a:tc>
                  <a:txBody>
                    <a:bodyPr/>
                    <a:lstStyle/>
                    <a:p>
                      <a:endParaRPr lang="en-US" sz="1800" dirty="0"/>
                    </a:p>
                  </a:txBody>
                  <a:tcPr>
                    <a:solidFill>
                      <a:srgbClr val="0000FF"/>
                    </a:solidFill>
                  </a:tcPr>
                </a:tc>
                <a:tc>
                  <a:txBody>
                    <a:bodyPr/>
                    <a:lstStyle/>
                    <a:p>
                      <a:endParaRPr lang="en-US" sz="1800" dirty="0"/>
                    </a:p>
                  </a:txBody>
                  <a:tcPr>
                    <a:solidFill>
                      <a:srgbClr val="0000FF"/>
                    </a:solidFill>
                  </a:tcPr>
                </a:tc>
                <a:tc>
                  <a:txBody>
                    <a:bodyPr/>
                    <a:lstStyle/>
                    <a:p>
                      <a:endParaRPr lang="en-US" sz="1800" dirty="0"/>
                    </a:p>
                  </a:txBody>
                  <a:tcPr>
                    <a:solidFill>
                      <a:srgbClr val="0000FF"/>
                    </a:solidFill>
                  </a:tcPr>
                </a:tc>
                <a:tc>
                  <a:txBody>
                    <a:bodyPr/>
                    <a:lstStyle/>
                    <a:p>
                      <a:endParaRPr lang="en-US" sz="1800" dirty="0"/>
                    </a:p>
                  </a:txBody>
                  <a:tcPr>
                    <a:solidFill>
                      <a:srgbClr val="0000FF"/>
                    </a:solidFill>
                  </a:tcPr>
                </a:tc>
                <a:tc>
                  <a:txBody>
                    <a:bodyPr/>
                    <a:lstStyle/>
                    <a:p>
                      <a:endParaRPr lang="en-US" sz="1800" dirty="0"/>
                    </a:p>
                  </a:txBody>
                  <a:tcPr>
                    <a:solidFill>
                      <a:srgbClr val="0000FF"/>
                    </a:solidFill>
                  </a:tcPr>
                </a:tc>
                <a:tc>
                  <a:txBody>
                    <a:bodyPr/>
                    <a:lstStyle/>
                    <a:p>
                      <a:endParaRPr lang="en-US" sz="1800" dirty="0"/>
                    </a:p>
                  </a:txBody>
                  <a:tcPr>
                    <a:solidFill>
                      <a:srgbClr val="0000FF"/>
                    </a:solidFill>
                  </a:tcPr>
                </a:tc>
                <a:tc>
                  <a:txBody>
                    <a:bodyPr/>
                    <a:lstStyle/>
                    <a:p>
                      <a:endParaRPr lang="en-US" sz="1800" dirty="0"/>
                    </a:p>
                  </a:txBody>
                  <a:tcPr>
                    <a:solidFill>
                      <a:srgbClr val="0000FF"/>
                    </a:solidFill>
                  </a:tcPr>
                </a:tc>
                <a:tc>
                  <a:txBody>
                    <a:bodyPr/>
                    <a:lstStyle/>
                    <a:p>
                      <a:endParaRPr lang="en-US" sz="1800" dirty="0"/>
                    </a:p>
                  </a:txBody>
                  <a:tcPr>
                    <a:solidFill>
                      <a:schemeClr val="accent4">
                        <a:lumMod val="50000"/>
                      </a:schemeClr>
                    </a:solidFill>
                  </a:tcPr>
                </a:tc>
                <a:tc>
                  <a:txBody>
                    <a:bodyPr/>
                    <a:lstStyle/>
                    <a:p>
                      <a:endParaRPr lang="en-US" sz="1800" dirty="0"/>
                    </a:p>
                  </a:txBody>
                  <a:tcPr>
                    <a:solidFill>
                      <a:schemeClr val="accent4">
                        <a:lumMod val="50000"/>
                      </a:schemeClr>
                    </a:solidFill>
                  </a:tcPr>
                </a:tc>
                <a:tc>
                  <a:txBody>
                    <a:bodyPr/>
                    <a:lstStyle/>
                    <a:p>
                      <a:endParaRPr lang="en-US" sz="1800" dirty="0"/>
                    </a:p>
                  </a:txBody>
                  <a:tcPr>
                    <a:solidFill>
                      <a:srgbClr val="FFC000"/>
                    </a:solidFill>
                  </a:tcPr>
                </a:tc>
                <a:tc>
                  <a:txBody>
                    <a:bodyPr/>
                    <a:lstStyle/>
                    <a:p>
                      <a:endParaRPr lang="en-US" sz="1800" dirty="0"/>
                    </a:p>
                  </a:txBody>
                  <a:tcPr>
                    <a:solidFill>
                      <a:srgbClr val="FFC000"/>
                    </a:solidFill>
                  </a:tcPr>
                </a:tc>
                <a:tc>
                  <a:txBody>
                    <a:bodyPr/>
                    <a:lstStyle/>
                    <a:p>
                      <a:endParaRPr lang="en-US" sz="1800" dirty="0"/>
                    </a:p>
                  </a:txBody>
                  <a:tcPr>
                    <a:solidFill>
                      <a:srgbClr val="FFC000"/>
                    </a:solidFill>
                  </a:tcPr>
                </a:tc>
                <a:tc>
                  <a:txBody>
                    <a:bodyPr/>
                    <a:lstStyle/>
                    <a:p>
                      <a:endParaRPr lang="en-US" sz="1800" dirty="0"/>
                    </a:p>
                  </a:txBody>
                  <a:tcPr>
                    <a:solidFill>
                      <a:srgbClr val="FFC000"/>
                    </a:solidFill>
                  </a:tcPr>
                </a:tc>
                <a:tc>
                  <a:txBody>
                    <a:bodyPr/>
                    <a:lstStyle/>
                    <a:p>
                      <a:endParaRPr lang="en-US" sz="1800" dirty="0"/>
                    </a:p>
                  </a:txBody>
                  <a:tcPr>
                    <a:solidFill>
                      <a:srgbClr val="FFC000"/>
                    </a:solidFill>
                  </a:tcPr>
                </a:tc>
                <a:tc>
                  <a:txBody>
                    <a:bodyPr/>
                    <a:lstStyle/>
                    <a:p>
                      <a:endParaRPr lang="en-US" sz="1800" dirty="0"/>
                    </a:p>
                  </a:txBody>
                  <a:tcPr>
                    <a:solidFill>
                      <a:srgbClr val="FFC000"/>
                    </a:solidFill>
                  </a:tcPr>
                </a:tc>
                <a:tc>
                  <a:txBody>
                    <a:bodyPr/>
                    <a:lstStyle/>
                    <a:p>
                      <a:endParaRPr lang="en-US" sz="1800" dirty="0"/>
                    </a:p>
                  </a:txBody>
                  <a:tcPr>
                    <a:solidFill>
                      <a:srgbClr val="FFC000"/>
                    </a:solidFill>
                  </a:tcPr>
                </a:tc>
                <a:tc>
                  <a:txBody>
                    <a:bodyPr/>
                    <a:lstStyle/>
                    <a:p>
                      <a:endParaRPr lang="en-US" sz="1800" dirty="0"/>
                    </a:p>
                  </a:txBody>
                  <a:tcPr>
                    <a:solidFill>
                      <a:srgbClr val="FFC000"/>
                    </a:solidFill>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r>
            </a:tbl>
          </a:graphicData>
        </a:graphic>
      </p:graphicFrame>
      <p:sp>
        <p:nvSpPr>
          <p:cNvPr id="77909" name="TextBox 33"/>
          <p:cNvSpPr txBox="1">
            <a:spLocks noChangeArrowheads="1"/>
          </p:cNvSpPr>
          <p:nvPr/>
        </p:nvSpPr>
        <p:spPr bwMode="auto">
          <a:xfrm>
            <a:off x="2590800" y="2057402"/>
            <a:ext cx="3657600" cy="461665"/>
          </a:xfrm>
          <a:prstGeom prst="rect">
            <a:avLst/>
          </a:prstGeom>
          <a:noFill/>
          <a:ln w="9525">
            <a:noFill/>
            <a:miter lim="800000"/>
            <a:headEnd/>
            <a:tailEnd/>
          </a:ln>
        </p:spPr>
        <p:txBody>
          <a:bodyPr>
            <a:spAutoFit/>
          </a:bodyPr>
          <a:lstStyle/>
          <a:p>
            <a:pPr algn="ctr"/>
            <a:r>
              <a:rPr lang="en-US" sz="2400" b="1" i="1">
                <a:solidFill>
                  <a:srgbClr val="000000"/>
                </a:solidFill>
              </a:rPr>
              <a:t>24 Hour Period</a:t>
            </a:r>
          </a:p>
        </p:txBody>
      </p:sp>
      <p:sp>
        <p:nvSpPr>
          <p:cNvPr id="77910" name="TextBox 34"/>
          <p:cNvSpPr txBox="1">
            <a:spLocks noChangeArrowheads="1"/>
          </p:cNvSpPr>
          <p:nvPr/>
        </p:nvSpPr>
        <p:spPr bwMode="auto">
          <a:xfrm>
            <a:off x="1295400" y="4191001"/>
            <a:ext cx="1828800" cy="276999"/>
          </a:xfrm>
          <a:prstGeom prst="rect">
            <a:avLst/>
          </a:prstGeom>
          <a:noFill/>
          <a:ln w="9525">
            <a:noFill/>
            <a:miter lim="800000"/>
            <a:headEnd/>
            <a:tailEnd/>
          </a:ln>
        </p:spPr>
        <p:txBody>
          <a:bodyPr>
            <a:spAutoFit/>
          </a:bodyPr>
          <a:lstStyle/>
          <a:p>
            <a:r>
              <a:rPr lang="en-US" sz="1200" b="1">
                <a:solidFill>
                  <a:schemeClr val="bg1"/>
                </a:solidFill>
              </a:rPr>
              <a:t>Time on duty 9 hrs.</a:t>
            </a:r>
          </a:p>
        </p:txBody>
      </p:sp>
      <p:sp>
        <p:nvSpPr>
          <p:cNvPr id="77911" name="TextBox 35"/>
          <p:cNvSpPr txBox="1">
            <a:spLocks noChangeArrowheads="1"/>
          </p:cNvSpPr>
          <p:nvPr/>
        </p:nvSpPr>
        <p:spPr bwMode="auto">
          <a:xfrm>
            <a:off x="228602" y="4114800"/>
            <a:ext cx="518091" cy="369332"/>
          </a:xfrm>
          <a:prstGeom prst="rect">
            <a:avLst/>
          </a:prstGeom>
          <a:noFill/>
          <a:ln w="9525">
            <a:noFill/>
            <a:miter lim="800000"/>
            <a:headEnd/>
            <a:tailEnd/>
          </a:ln>
        </p:spPr>
        <p:txBody>
          <a:bodyPr wrap="none">
            <a:spAutoFit/>
          </a:bodyPr>
          <a:lstStyle/>
          <a:p>
            <a:r>
              <a:rPr lang="en-US" b="1">
                <a:solidFill>
                  <a:srgbClr val="000000"/>
                </a:solidFill>
              </a:rPr>
              <a:t>DH</a:t>
            </a:r>
          </a:p>
        </p:txBody>
      </p:sp>
      <p:cxnSp>
        <p:nvCxnSpPr>
          <p:cNvPr id="38" name="Straight Arrow Connector 37"/>
          <p:cNvCxnSpPr/>
          <p:nvPr/>
        </p:nvCxnSpPr>
        <p:spPr>
          <a:xfrm flipH="1" flipV="1">
            <a:off x="152400" y="4495800"/>
            <a:ext cx="1295400"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438400" y="4495800"/>
            <a:ext cx="99060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429000" y="4495800"/>
            <a:ext cx="0" cy="10668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4038600" y="4495800"/>
            <a:ext cx="685800" cy="10668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7916" name="TextBox 51"/>
          <p:cNvSpPr txBox="1">
            <a:spLocks noChangeArrowheads="1"/>
          </p:cNvSpPr>
          <p:nvPr/>
        </p:nvSpPr>
        <p:spPr bwMode="auto">
          <a:xfrm>
            <a:off x="4267200" y="4191000"/>
            <a:ext cx="2743200" cy="261610"/>
          </a:xfrm>
          <a:prstGeom prst="rect">
            <a:avLst/>
          </a:prstGeom>
          <a:noFill/>
          <a:ln w="9525">
            <a:noFill/>
            <a:miter lim="800000"/>
            <a:headEnd/>
            <a:tailEnd/>
          </a:ln>
        </p:spPr>
        <p:txBody>
          <a:bodyPr>
            <a:spAutoFit/>
          </a:bodyPr>
          <a:lstStyle/>
          <a:p>
            <a:r>
              <a:rPr lang="en-US" sz="1100" b="1">
                <a:solidFill>
                  <a:srgbClr val="000000"/>
                </a:solidFill>
              </a:rPr>
              <a:t>Requires a minimum of 8 hours rest</a:t>
            </a:r>
          </a:p>
        </p:txBody>
      </p:sp>
      <p:sp>
        <p:nvSpPr>
          <p:cNvPr id="77917" name="TextBox 53"/>
          <p:cNvSpPr txBox="1">
            <a:spLocks noChangeArrowheads="1"/>
          </p:cNvSpPr>
          <p:nvPr/>
        </p:nvSpPr>
        <p:spPr bwMode="auto">
          <a:xfrm>
            <a:off x="4800600" y="5562600"/>
            <a:ext cx="3352800" cy="338554"/>
          </a:xfrm>
          <a:prstGeom prst="rect">
            <a:avLst/>
          </a:prstGeom>
          <a:noFill/>
          <a:ln w="19050">
            <a:solidFill>
              <a:srgbClr val="FFC000"/>
            </a:solidFill>
            <a:miter lim="800000"/>
            <a:headEnd/>
            <a:tailEnd/>
          </a:ln>
        </p:spPr>
        <p:txBody>
          <a:bodyPr>
            <a:spAutoFit/>
          </a:bodyPr>
          <a:lstStyle/>
          <a:p>
            <a:pPr algn="ctr"/>
            <a:r>
              <a:rPr lang="en-US" sz="1600" b="1" i="1">
                <a:solidFill>
                  <a:srgbClr val="000000"/>
                </a:solidFill>
              </a:rPr>
              <a:t>Mandatory Rest period begins</a:t>
            </a:r>
          </a:p>
        </p:txBody>
      </p:sp>
      <p:cxnSp>
        <p:nvCxnSpPr>
          <p:cNvPr id="55" name="Straight Arrow Connector 54"/>
          <p:cNvCxnSpPr/>
          <p:nvPr/>
        </p:nvCxnSpPr>
        <p:spPr>
          <a:xfrm flipH="1" flipV="1">
            <a:off x="4191000" y="4495800"/>
            <a:ext cx="609600" cy="1143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7919" name="TextBox 57"/>
          <p:cNvSpPr txBox="1">
            <a:spLocks noChangeArrowheads="1"/>
          </p:cNvSpPr>
          <p:nvPr/>
        </p:nvSpPr>
        <p:spPr bwMode="auto">
          <a:xfrm>
            <a:off x="3505202" y="4114800"/>
            <a:ext cx="518091" cy="369332"/>
          </a:xfrm>
          <a:prstGeom prst="rect">
            <a:avLst/>
          </a:prstGeom>
          <a:noFill/>
          <a:ln w="9525">
            <a:noFill/>
            <a:miter lim="800000"/>
            <a:headEnd/>
            <a:tailEnd/>
          </a:ln>
        </p:spPr>
        <p:txBody>
          <a:bodyPr wrap="none">
            <a:spAutoFit/>
          </a:bodyPr>
          <a:lstStyle/>
          <a:p>
            <a:r>
              <a:rPr lang="en-US" b="1">
                <a:solidFill>
                  <a:schemeClr val="bg1"/>
                </a:solidFill>
              </a:rPr>
              <a:t>DH</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533400" y="3886200"/>
            <a:ext cx="2667000" cy="2514600"/>
            <a:chOff x="2200" y="1570"/>
            <a:chExt cx="1496" cy="1496"/>
          </a:xfrm>
        </p:grpSpPr>
        <p:sp>
          <p:nvSpPr>
            <p:cNvPr id="26661" name="Oval 37"/>
            <p:cNvSpPr>
              <a:spLocks noChangeArrowheads="1"/>
            </p:cNvSpPr>
            <p:nvPr/>
          </p:nvSpPr>
          <p:spPr bwMode="gray">
            <a:xfrm>
              <a:off x="2200" y="1570"/>
              <a:ext cx="1496" cy="149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26662" name="Oval 38"/>
            <p:cNvSpPr>
              <a:spLocks noChangeArrowheads="1"/>
            </p:cNvSpPr>
            <p:nvPr/>
          </p:nvSpPr>
          <p:spPr bwMode="gray">
            <a:xfrm>
              <a:off x="2200" y="1570"/>
              <a:ext cx="1496" cy="1496"/>
            </a:xfrm>
            <a:prstGeom prst="ellipse">
              <a:avLst/>
            </a:prstGeom>
            <a:gradFill rotWithShape="1">
              <a:gsLst>
                <a:gs pos="0">
                  <a:schemeClr val="accent2">
                    <a:gamma/>
                    <a:tint val="69804"/>
                    <a:invGamma/>
                  </a:schemeClr>
                </a:gs>
                <a:gs pos="100000">
                  <a:schemeClr val="accent2"/>
                </a:gs>
              </a:gsLst>
              <a:lin ang="2700000" scaled="1"/>
            </a:gradFill>
            <a:ln w="38100" algn="ctr">
              <a:noFill/>
              <a:round/>
              <a:headEnd/>
              <a:tailEnd/>
            </a:ln>
            <a:effectLst/>
          </p:spPr>
          <p:txBody>
            <a:bodyPr wrap="none" anchor="ctr">
              <a:spAutoFit/>
            </a:bodyPr>
            <a:lstStyle/>
            <a:p>
              <a:pPr>
                <a:defRPr/>
              </a:pPr>
              <a:endParaRPr lang="en-US"/>
            </a:p>
          </p:txBody>
        </p:sp>
        <p:sp>
          <p:nvSpPr>
            <p:cNvPr id="26663" name="Oval 39"/>
            <p:cNvSpPr>
              <a:spLocks noChangeArrowheads="1"/>
            </p:cNvSpPr>
            <p:nvPr/>
          </p:nvSpPr>
          <p:spPr bwMode="gray">
            <a:xfrm>
              <a:off x="2298" y="1668"/>
              <a:ext cx="1300" cy="130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26664" name="Oval 40"/>
            <p:cNvSpPr>
              <a:spLocks noChangeArrowheads="1"/>
            </p:cNvSpPr>
            <p:nvPr/>
          </p:nvSpPr>
          <p:spPr bwMode="gray">
            <a:xfrm>
              <a:off x="2298" y="1668"/>
              <a:ext cx="1300" cy="1300"/>
            </a:xfrm>
            <a:prstGeom prst="ellipse">
              <a:avLst/>
            </a:prstGeom>
            <a:gradFill rotWithShape="1">
              <a:gsLst>
                <a:gs pos="0">
                  <a:schemeClr val="accent2"/>
                </a:gs>
                <a:gs pos="100000">
                  <a:schemeClr val="accent2">
                    <a:gamma/>
                    <a:shade val="48627"/>
                    <a:invGamma/>
                  </a:schemeClr>
                </a:gs>
              </a:gsLst>
              <a:lin ang="2700000" scaled="1"/>
            </a:gradFill>
            <a:ln w="38100" algn="ctr">
              <a:noFill/>
              <a:round/>
              <a:headEnd/>
              <a:tailEnd/>
            </a:ln>
            <a:effectLst/>
          </p:spPr>
          <p:txBody>
            <a:bodyPr anchor="ctr">
              <a:spAutoFit/>
            </a:bodyPr>
            <a:lstStyle/>
            <a:p>
              <a:pPr>
                <a:defRPr/>
              </a:pPr>
              <a:endParaRPr lang="en-US"/>
            </a:p>
          </p:txBody>
        </p:sp>
        <p:sp>
          <p:nvSpPr>
            <p:cNvPr id="26665" name="Oval 41"/>
            <p:cNvSpPr>
              <a:spLocks noChangeArrowheads="1"/>
            </p:cNvSpPr>
            <p:nvPr/>
          </p:nvSpPr>
          <p:spPr bwMode="gray">
            <a:xfrm>
              <a:off x="2363" y="1733"/>
              <a:ext cx="1170" cy="1164"/>
            </a:xfrm>
            <a:prstGeom prst="ellipse">
              <a:avLst/>
            </a:prstGeom>
            <a:gradFill rotWithShape="1">
              <a:gsLst>
                <a:gs pos="0">
                  <a:schemeClr val="accent2">
                    <a:gamma/>
                    <a:shade val="46275"/>
                    <a:invGamma/>
                  </a:schemeClr>
                </a:gs>
                <a:gs pos="100000">
                  <a:schemeClr val="accent2"/>
                </a:gs>
              </a:gsLst>
              <a:lin ang="5400000" scaled="1"/>
            </a:gradFill>
            <a:ln w="38100" algn="ctr">
              <a:noFill/>
              <a:round/>
              <a:headEnd/>
              <a:tailEnd/>
            </a:ln>
            <a:effectLst/>
          </p:spPr>
          <p:txBody>
            <a:bodyPr anchor="ctr">
              <a:spAutoFit/>
            </a:bodyPr>
            <a:lstStyle/>
            <a:p>
              <a:pPr>
                <a:defRPr/>
              </a:pPr>
              <a:endParaRPr lang="en-US"/>
            </a:p>
          </p:txBody>
        </p:sp>
      </p:grpSp>
      <p:sp>
        <p:nvSpPr>
          <p:cNvPr id="83971" name="Rectangle 4"/>
          <p:cNvSpPr>
            <a:spLocks noGrp="1" noChangeArrowheads="1"/>
          </p:cNvSpPr>
          <p:nvPr>
            <p:ph type="title"/>
          </p:nvPr>
        </p:nvSpPr>
        <p:spPr>
          <a:xfrm>
            <a:off x="3048000" y="227013"/>
            <a:ext cx="4419600" cy="762000"/>
          </a:xfrm>
        </p:spPr>
        <p:txBody>
          <a:bodyPr/>
          <a:lstStyle/>
          <a:p>
            <a:pPr eaLnBrk="1" hangingPunct="1"/>
            <a:r>
              <a:rPr lang="en-US" sz="6000" smtClean="0"/>
              <a:t>Limbo Time:</a:t>
            </a:r>
          </a:p>
        </p:txBody>
      </p:sp>
      <p:sp>
        <p:nvSpPr>
          <p:cNvPr id="26629" name="AutoShape 5"/>
          <p:cNvSpPr>
            <a:spLocks noChangeArrowheads="1"/>
          </p:cNvSpPr>
          <p:nvPr/>
        </p:nvSpPr>
        <p:spPr bwMode="gray">
          <a:xfrm rot="10800000">
            <a:off x="1524000" y="2590800"/>
            <a:ext cx="5759450" cy="2159000"/>
          </a:xfrm>
          <a:prstGeom prst="upArrow">
            <a:avLst>
              <a:gd name="adj1" fmla="val 57296"/>
              <a:gd name="adj2" fmla="val 62796"/>
            </a:avLst>
          </a:prstGeom>
          <a:gradFill rotWithShape="1">
            <a:gsLst>
              <a:gs pos="0">
                <a:schemeClr val="bg2"/>
              </a:gs>
              <a:gs pos="100000">
                <a:schemeClr val="bg2">
                  <a:gamma/>
                  <a:tint val="33333"/>
                  <a:invGamma/>
                  <a:alpha val="0"/>
                </a:schemeClr>
              </a:gs>
            </a:gsLst>
            <a:lin ang="5400000" scaled="1"/>
          </a:gradFill>
          <a:ln w="9525" algn="ctr">
            <a:noFill/>
            <a:miter lim="800000"/>
            <a:headEnd/>
            <a:tailEnd/>
          </a:ln>
          <a:effectLst/>
        </p:spPr>
        <p:txBody>
          <a:bodyPr wrap="none" anchor="ctr"/>
          <a:lstStyle/>
          <a:p>
            <a:pPr>
              <a:defRPr/>
            </a:pPr>
            <a:endParaRPr lang="en-US"/>
          </a:p>
        </p:txBody>
      </p:sp>
      <p:grpSp>
        <p:nvGrpSpPr>
          <p:cNvPr id="3" name="Group 6"/>
          <p:cNvGrpSpPr>
            <a:grpSpLocks/>
          </p:cNvGrpSpPr>
          <p:nvPr/>
        </p:nvGrpSpPr>
        <p:grpSpPr bwMode="auto">
          <a:xfrm>
            <a:off x="3200400" y="3886200"/>
            <a:ext cx="2590800" cy="2590800"/>
            <a:chOff x="2200" y="1570"/>
            <a:chExt cx="1496" cy="1496"/>
          </a:xfrm>
        </p:grpSpPr>
        <p:sp>
          <p:nvSpPr>
            <p:cNvPr id="26631" name="Oval 7"/>
            <p:cNvSpPr>
              <a:spLocks noChangeArrowheads="1"/>
            </p:cNvSpPr>
            <p:nvPr/>
          </p:nvSpPr>
          <p:spPr bwMode="gray">
            <a:xfrm>
              <a:off x="2200" y="1570"/>
              <a:ext cx="1496" cy="1496"/>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26632" name="Oval 8"/>
            <p:cNvSpPr>
              <a:spLocks noChangeArrowheads="1"/>
            </p:cNvSpPr>
            <p:nvPr/>
          </p:nvSpPr>
          <p:spPr bwMode="gray">
            <a:xfrm>
              <a:off x="2200" y="1570"/>
              <a:ext cx="1496" cy="1496"/>
            </a:xfrm>
            <a:prstGeom prst="ellipse">
              <a:avLst/>
            </a:prstGeom>
            <a:gradFill rotWithShape="1">
              <a:gsLst>
                <a:gs pos="0">
                  <a:schemeClr val="accent1">
                    <a:gamma/>
                    <a:tint val="57255"/>
                    <a:invGamma/>
                  </a:schemeClr>
                </a:gs>
                <a:gs pos="100000">
                  <a:schemeClr val="accent1"/>
                </a:gs>
              </a:gsLst>
              <a:lin ang="2700000" scaled="1"/>
            </a:gradFill>
            <a:ln w="38100" algn="ctr">
              <a:noFill/>
              <a:round/>
              <a:headEnd/>
              <a:tailEnd/>
            </a:ln>
            <a:effectLst/>
          </p:spPr>
          <p:txBody>
            <a:bodyPr wrap="none" anchor="ctr">
              <a:spAutoFit/>
            </a:bodyPr>
            <a:lstStyle/>
            <a:p>
              <a:pPr>
                <a:defRPr/>
              </a:pPr>
              <a:endParaRPr lang="en-US"/>
            </a:p>
          </p:txBody>
        </p:sp>
        <p:sp>
          <p:nvSpPr>
            <p:cNvPr id="26633" name="Oval 9"/>
            <p:cNvSpPr>
              <a:spLocks noChangeArrowheads="1"/>
            </p:cNvSpPr>
            <p:nvPr/>
          </p:nvSpPr>
          <p:spPr bwMode="gray">
            <a:xfrm>
              <a:off x="2298" y="1668"/>
              <a:ext cx="1300" cy="1300"/>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26634" name="Oval 10"/>
            <p:cNvSpPr>
              <a:spLocks noChangeArrowheads="1"/>
            </p:cNvSpPr>
            <p:nvPr/>
          </p:nvSpPr>
          <p:spPr bwMode="gray">
            <a:xfrm>
              <a:off x="2298" y="1668"/>
              <a:ext cx="1300" cy="1300"/>
            </a:xfrm>
            <a:prstGeom prst="ellipse">
              <a:avLst/>
            </a:prstGeom>
            <a:gradFill rotWithShape="1">
              <a:gsLst>
                <a:gs pos="0">
                  <a:schemeClr val="accent1"/>
                </a:gs>
                <a:gs pos="100000">
                  <a:schemeClr val="accent1">
                    <a:gamma/>
                    <a:shade val="48627"/>
                    <a:invGamma/>
                  </a:schemeClr>
                </a:gs>
              </a:gsLst>
              <a:lin ang="2700000" scaled="1"/>
            </a:gradFill>
            <a:ln w="38100" algn="ctr">
              <a:noFill/>
              <a:round/>
              <a:headEnd/>
              <a:tailEnd/>
            </a:ln>
            <a:effectLst/>
          </p:spPr>
          <p:txBody>
            <a:bodyPr anchor="ctr">
              <a:spAutoFit/>
            </a:bodyPr>
            <a:lstStyle/>
            <a:p>
              <a:pPr>
                <a:defRPr/>
              </a:pPr>
              <a:endParaRPr lang="en-US"/>
            </a:p>
          </p:txBody>
        </p:sp>
        <p:sp>
          <p:nvSpPr>
            <p:cNvPr id="26635" name="Oval 11"/>
            <p:cNvSpPr>
              <a:spLocks noChangeArrowheads="1"/>
            </p:cNvSpPr>
            <p:nvPr/>
          </p:nvSpPr>
          <p:spPr bwMode="gray">
            <a:xfrm>
              <a:off x="2363" y="1733"/>
              <a:ext cx="1170" cy="1170"/>
            </a:xfrm>
            <a:prstGeom prst="ellipse">
              <a:avLst/>
            </a:prstGeom>
            <a:gradFill rotWithShape="1">
              <a:gsLst>
                <a:gs pos="0">
                  <a:schemeClr val="accent1">
                    <a:gamma/>
                    <a:shade val="46275"/>
                    <a:invGamma/>
                  </a:schemeClr>
                </a:gs>
                <a:gs pos="100000">
                  <a:schemeClr val="accent1"/>
                </a:gs>
              </a:gsLst>
              <a:lin ang="5400000" scaled="1"/>
            </a:gradFill>
            <a:ln w="38100" algn="ctr">
              <a:noFill/>
              <a:round/>
              <a:headEnd/>
              <a:tailEnd/>
            </a:ln>
            <a:effectLst/>
          </p:spPr>
          <p:txBody>
            <a:bodyPr anchor="ctr">
              <a:spAutoFit/>
            </a:bodyPr>
            <a:lstStyle/>
            <a:p>
              <a:pPr>
                <a:defRPr/>
              </a:pPr>
              <a:endParaRPr lang="en-US"/>
            </a:p>
          </p:txBody>
        </p:sp>
      </p:grpSp>
      <p:grpSp>
        <p:nvGrpSpPr>
          <p:cNvPr id="4" name="Group 18"/>
          <p:cNvGrpSpPr>
            <a:grpSpLocks/>
          </p:cNvGrpSpPr>
          <p:nvPr/>
        </p:nvGrpSpPr>
        <p:grpSpPr bwMode="auto">
          <a:xfrm>
            <a:off x="5791200" y="3886200"/>
            <a:ext cx="2590800" cy="2590800"/>
            <a:chOff x="2200" y="1570"/>
            <a:chExt cx="1496" cy="1496"/>
          </a:xfrm>
        </p:grpSpPr>
        <p:sp>
          <p:nvSpPr>
            <p:cNvPr id="26643" name="Oval 19"/>
            <p:cNvSpPr>
              <a:spLocks noChangeArrowheads="1"/>
            </p:cNvSpPr>
            <p:nvPr/>
          </p:nvSpPr>
          <p:spPr bwMode="gray">
            <a:xfrm>
              <a:off x="2200" y="1570"/>
              <a:ext cx="1496" cy="1496"/>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26644" name="Oval 20"/>
            <p:cNvSpPr>
              <a:spLocks noChangeArrowheads="1"/>
            </p:cNvSpPr>
            <p:nvPr/>
          </p:nvSpPr>
          <p:spPr bwMode="gray">
            <a:xfrm>
              <a:off x="2200" y="1570"/>
              <a:ext cx="1496" cy="1496"/>
            </a:xfrm>
            <a:prstGeom prst="ellipse">
              <a:avLst/>
            </a:prstGeom>
            <a:gradFill rotWithShape="1">
              <a:gsLst>
                <a:gs pos="0">
                  <a:schemeClr val="folHlink">
                    <a:gamma/>
                    <a:tint val="66667"/>
                    <a:invGamma/>
                  </a:schemeClr>
                </a:gs>
                <a:gs pos="100000">
                  <a:schemeClr val="folHlink"/>
                </a:gs>
              </a:gsLst>
              <a:lin ang="2700000" scaled="1"/>
            </a:gradFill>
            <a:ln w="38100" algn="ctr">
              <a:noFill/>
              <a:round/>
              <a:headEnd/>
              <a:tailEnd/>
            </a:ln>
            <a:effectLst/>
          </p:spPr>
          <p:txBody>
            <a:bodyPr wrap="none" anchor="ctr">
              <a:spAutoFit/>
            </a:bodyPr>
            <a:lstStyle/>
            <a:p>
              <a:pPr>
                <a:defRPr/>
              </a:pPr>
              <a:endParaRPr lang="en-US"/>
            </a:p>
          </p:txBody>
        </p:sp>
        <p:sp>
          <p:nvSpPr>
            <p:cNvPr id="26645" name="Oval 21"/>
            <p:cNvSpPr>
              <a:spLocks noChangeArrowheads="1"/>
            </p:cNvSpPr>
            <p:nvPr/>
          </p:nvSpPr>
          <p:spPr bwMode="gray">
            <a:xfrm>
              <a:off x="2298" y="1668"/>
              <a:ext cx="1300" cy="1300"/>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26646" name="Oval 22"/>
            <p:cNvSpPr>
              <a:spLocks noChangeArrowheads="1"/>
            </p:cNvSpPr>
            <p:nvPr/>
          </p:nvSpPr>
          <p:spPr bwMode="gray">
            <a:xfrm>
              <a:off x="2298" y="1668"/>
              <a:ext cx="1300" cy="1300"/>
            </a:xfrm>
            <a:prstGeom prst="ellipse">
              <a:avLst/>
            </a:prstGeom>
            <a:gradFill rotWithShape="1">
              <a:gsLst>
                <a:gs pos="0">
                  <a:schemeClr val="folHlink"/>
                </a:gs>
                <a:gs pos="100000">
                  <a:schemeClr val="folHlink">
                    <a:gamma/>
                    <a:shade val="48627"/>
                    <a:invGamma/>
                  </a:schemeClr>
                </a:gs>
              </a:gsLst>
              <a:lin ang="2700000" scaled="1"/>
            </a:gradFill>
            <a:ln w="38100" algn="ctr">
              <a:noFill/>
              <a:round/>
              <a:headEnd/>
              <a:tailEnd/>
            </a:ln>
            <a:effectLst/>
          </p:spPr>
          <p:txBody>
            <a:bodyPr anchor="ctr">
              <a:spAutoFit/>
            </a:bodyPr>
            <a:lstStyle/>
            <a:p>
              <a:pPr>
                <a:defRPr/>
              </a:pPr>
              <a:endParaRPr lang="en-US"/>
            </a:p>
          </p:txBody>
        </p:sp>
        <p:sp>
          <p:nvSpPr>
            <p:cNvPr id="26647" name="Oval 23"/>
            <p:cNvSpPr>
              <a:spLocks noChangeArrowheads="1"/>
            </p:cNvSpPr>
            <p:nvPr/>
          </p:nvSpPr>
          <p:spPr bwMode="gray">
            <a:xfrm>
              <a:off x="2363" y="1733"/>
              <a:ext cx="1170" cy="1170"/>
            </a:xfrm>
            <a:prstGeom prst="ellipse">
              <a:avLst/>
            </a:prstGeom>
            <a:gradFill rotWithShape="1">
              <a:gsLst>
                <a:gs pos="0">
                  <a:schemeClr val="folHlink">
                    <a:gamma/>
                    <a:shade val="46275"/>
                    <a:invGamma/>
                  </a:schemeClr>
                </a:gs>
                <a:gs pos="100000">
                  <a:schemeClr val="folHlink"/>
                </a:gs>
              </a:gsLst>
              <a:lin ang="5400000" scaled="1"/>
            </a:gradFill>
            <a:ln w="38100" algn="ctr">
              <a:noFill/>
              <a:round/>
              <a:headEnd/>
              <a:tailEnd/>
            </a:ln>
            <a:effectLst/>
          </p:spPr>
          <p:txBody>
            <a:bodyPr anchor="ctr">
              <a:spAutoFit/>
            </a:bodyPr>
            <a:lstStyle/>
            <a:p>
              <a:pPr>
                <a:defRPr/>
              </a:pPr>
              <a:endParaRPr lang="en-US"/>
            </a:p>
          </p:txBody>
        </p:sp>
      </p:grpSp>
      <p:sp>
        <p:nvSpPr>
          <p:cNvPr id="26655" name="AutoShape 31"/>
          <p:cNvSpPr>
            <a:spLocks noChangeArrowheads="1"/>
          </p:cNvSpPr>
          <p:nvPr/>
        </p:nvSpPr>
        <p:spPr bwMode="auto">
          <a:xfrm>
            <a:off x="0" y="1295400"/>
            <a:ext cx="9144000" cy="1676400"/>
          </a:xfrm>
          <a:prstGeom prst="roundRect">
            <a:avLst>
              <a:gd name="adj" fmla="val 50000"/>
            </a:avLst>
          </a:prstGeom>
          <a:gradFill rotWithShape="1">
            <a:gsLst>
              <a:gs pos="0">
                <a:schemeClr val="hlink"/>
              </a:gs>
              <a:gs pos="50000">
                <a:schemeClr val="hlink">
                  <a:gamma/>
                  <a:tint val="24314"/>
                  <a:invGamma/>
                </a:schemeClr>
              </a:gs>
              <a:gs pos="100000">
                <a:schemeClr val="hlink"/>
              </a:gs>
            </a:gsLst>
            <a:lin ang="0" scaled="1"/>
          </a:gradFill>
          <a:ln w="19050">
            <a:solidFill>
              <a:schemeClr val="tx1"/>
            </a:solidFill>
            <a:round/>
            <a:headEnd/>
            <a:tailEnd/>
          </a:ln>
          <a:effectLst/>
        </p:spPr>
        <p:txBody>
          <a:bodyPr wrap="none" anchor="ctr"/>
          <a:lstStyle/>
          <a:p>
            <a:pPr algn="ctr">
              <a:defRPr/>
            </a:pPr>
            <a:r>
              <a:rPr lang="en-US" sz="2400" b="1" dirty="0">
                <a:solidFill>
                  <a:srgbClr val="000000"/>
                </a:solidFill>
              </a:rPr>
              <a:t>means a period of time treated as neither time on duty nor </a:t>
            </a:r>
          </a:p>
          <a:p>
            <a:pPr algn="ctr">
              <a:defRPr/>
            </a:pPr>
            <a:r>
              <a:rPr lang="en-US" sz="2400" b="1" dirty="0">
                <a:solidFill>
                  <a:srgbClr val="000000"/>
                </a:solidFill>
              </a:rPr>
              <a:t>time off duty for the purpose of hours of service and any </a:t>
            </a:r>
          </a:p>
          <a:p>
            <a:pPr algn="ctr">
              <a:defRPr/>
            </a:pPr>
            <a:r>
              <a:rPr lang="en-US" sz="2400" b="1" dirty="0">
                <a:solidFill>
                  <a:srgbClr val="000000"/>
                </a:solidFill>
              </a:rPr>
              <a:t>other period of service  for the railroad that does not qualify </a:t>
            </a:r>
          </a:p>
          <a:p>
            <a:pPr algn="ctr">
              <a:defRPr/>
            </a:pPr>
            <a:r>
              <a:rPr lang="en-US" sz="2400" b="1" dirty="0">
                <a:solidFill>
                  <a:srgbClr val="000000"/>
                </a:solidFill>
              </a:rPr>
              <a:t>as either covered service or commingled service</a:t>
            </a:r>
          </a:p>
        </p:txBody>
      </p:sp>
      <p:sp>
        <p:nvSpPr>
          <p:cNvPr id="83976" name="Rectangle 32"/>
          <p:cNvSpPr>
            <a:spLocks noChangeArrowheads="1"/>
          </p:cNvSpPr>
          <p:nvPr/>
        </p:nvSpPr>
        <p:spPr bwMode="gray">
          <a:xfrm>
            <a:off x="1066800" y="4572000"/>
            <a:ext cx="1709738" cy="400050"/>
          </a:xfrm>
          <a:prstGeom prst="rect">
            <a:avLst/>
          </a:prstGeom>
          <a:noFill/>
          <a:ln w="9525">
            <a:noFill/>
            <a:miter lim="800000"/>
            <a:headEnd/>
            <a:tailEnd/>
          </a:ln>
        </p:spPr>
        <p:txBody>
          <a:bodyPr wrap="none">
            <a:spAutoFit/>
          </a:bodyPr>
          <a:lstStyle/>
          <a:p>
            <a:r>
              <a:rPr lang="en-US" sz="2000" b="1" i="1">
                <a:solidFill>
                  <a:schemeClr val="bg1"/>
                </a:solidFill>
              </a:rPr>
              <a:t>Rules Class/</a:t>
            </a:r>
          </a:p>
        </p:txBody>
      </p:sp>
      <p:sp>
        <p:nvSpPr>
          <p:cNvPr id="83977" name="Rectangle 33"/>
          <p:cNvSpPr>
            <a:spLocks noChangeArrowheads="1"/>
          </p:cNvSpPr>
          <p:nvPr/>
        </p:nvSpPr>
        <p:spPr bwMode="gray">
          <a:xfrm>
            <a:off x="838200" y="4953000"/>
            <a:ext cx="2178050" cy="1016000"/>
          </a:xfrm>
          <a:prstGeom prst="rect">
            <a:avLst/>
          </a:prstGeom>
          <a:noFill/>
          <a:ln w="9525">
            <a:noFill/>
            <a:miter lim="800000"/>
            <a:headEnd/>
            <a:tailEnd/>
          </a:ln>
        </p:spPr>
        <p:txBody>
          <a:bodyPr wrap="none">
            <a:spAutoFit/>
          </a:bodyPr>
          <a:lstStyle/>
          <a:p>
            <a:pPr algn="ctr"/>
            <a:r>
              <a:rPr lang="en-US" sz="2000" b="1" i="1">
                <a:solidFill>
                  <a:schemeClr val="bg1"/>
                </a:solidFill>
              </a:rPr>
              <a:t> New Equipment</a:t>
            </a:r>
          </a:p>
          <a:p>
            <a:pPr algn="ctr"/>
            <a:r>
              <a:rPr lang="en-US" sz="2000" b="1" i="1">
                <a:solidFill>
                  <a:schemeClr val="bg1"/>
                </a:solidFill>
              </a:rPr>
              <a:t> Training</a:t>
            </a:r>
          </a:p>
          <a:p>
            <a:pPr algn="ctr"/>
            <a:r>
              <a:rPr lang="en-US" sz="2000" b="1" i="1">
                <a:solidFill>
                  <a:schemeClr val="bg1"/>
                </a:solidFill>
              </a:rPr>
              <a:t>(Classroom)</a:t>
            </a:r>
          </a:p>
        </p:txBody>
      </p:sp>
      <p:sp>
        <p:nvSpPr>
          <p:cNvPr id="83978" name="Rectangle 35"/>
          <p:cNvSpPr>
            <a:spLocks noChangeArrowheads="1"/>
          </p:cNvSpPr>
          <p:nvPr/>
        </p:nvSpPr>
        <p:spPr bwMode="gray">
          <a:xfrm>
            <a:off x="3886200" y="4876800"/>
            <a:ext cx="1254125" cy="400050"/>
          </a:xfrm>
          <a:prstGeom prst="rect">
            <a:avLst/>
          </a:prstGeom>
          <a:noFill/>
          <a:ln w="9525">
            <a:noFill/>
            <a:miter lim="800000"/>
            <a:headEnd/>
            <a:tailEnd/>
          </a:ln>
        </p:spPr>
        <p:txBody>
          <a:bodyPr wrap="none">
            <a:spAutoFit/>
          </a:bodyPr>
          <a:lstStyle/>
          <a:p>
            <a:r>
              <a:rPr lang="en-US" sz="2000" b="1" i="1">
                <a:solidFill>
                  <a:schemeClr val="bg1"/>
                </a:solidFill>
              </a:rPr>
              <a:t>Flagging</a:t>
            </a:r>
          </a:p>
        </p:txBody>
      </p:sp>
      <p:sp>
        <p:nvSpPr>
          <p:cNvPr id="83979" name="Rectangle 35"/>
          <p:cNvSpPr>
            <a:spLocks noChangeArrowheads="1"/>
          </p:cNvSpPr>
          <p:nvPr/>
        </p:nvSpPr>
        <p:spPr bwMode="gray">
          <a:xfrm>
            <a:off x="6019800" y="4724400"/>
            <a:ext cx="2249488" cy="708025"/>
          </a:xfrm>
          <a:prstGeom prst="rect">
            <a:avLst/>
          </a:prstGeom>
          <a:noFill/>
          <a:ln w="9525">
            <a:noFill/>
            <a:miter lim="800000"/>
            <a:headEnd/>
            <a:tailEnd/>
          </a:ln>
        </p:spPr>
        <p:txBody>
          <a:bodyPr wrap="none">
            <a:spAutoFit/>
          </a:bodyPr>
          <a:lstStyle/>
          <a:p>
            <a:pPr algn="ctr"/>
            <a:r>
              <a:rPr lang="en-US" sz="2000" b="1" i="1">
                <a:solidFill>
                  <a:schemeClr val="bg1"/>
                </a:solidFill>
              </a:rPr>
              <a:t>Deadheading</a:t>
            </a:r>
          </a:p>
          <a:p>
            <a:pPr algn="ctr"/>
            <a:r>
              <a:rPr lang="en-US" sz="2000" b="1" i="1">
                <a:solidFill>
                  <a:schemeClr val="bg1"/>
                </a:solidFill>
              </a:rPr>
              <a:t>from assignment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90600" y="227013"/>
            <a:ext cx="7740650" cy="762000"/>
          </a:xfrm>
        </p:spPr>
        <p:txBody>
          <a:bodyPr/>
          <a:lstStyle/>
          <a:p>
            <a:pPr algn="ctr"/>
            <a:r>
              <a:rPr lang="en-US" sz="5400" dirty="0" smtClean="0"/>
              <a:t>   Covered Service: </a:t>
            </a:r>
          </a:p>
        </p:txBody>
      </p:sp>
      <p:sp>
        <p:nvSpPr>
          <p:cNvPr id="39939" name="Content Placeholder 2"/>
          <p:cNvSpPr>
            <a:spLocks noGrp="1"/>
          </p:cNvSpPr>
          <p:nvPr>
            <p:ph idx="1"/>
          </p:nvPr>
        </p:nvSpPr>
        <p:spPr>
          <a:xfrm>
            <a:off x="228600" y="1447800"/>
            <a:ext cx="8686800" cy="5105400"/>
          </a:xfrm>
        </p:spPr>
        <p:txBody>
          <a:bodyPr/>
          <a:lstStyle/>
          <a:p>
            <a:pPr eaLnBrk="1" hangingPunct="1">
              <a:spcBef>
                <a:spcPct val="0"/>
              </a:spcBef>
              <a:buFontTx/>
              <a:buNone/>
            </a:pPr>
            <a:r>
              <a:rPr lang="en-US" smtClean="0">
                <a:solidFill>
                  <a:srgbClr val="000000"/>
                </a:solidFill>
              </a:rPr>
              <a:t>	</a:t>
            </a:r>
            <a:r>
              <a:rPr lang="en-US" sz="4000" i="1" smtClean="0">
                <a:solidFill>
                  <a:srgbClr val="000000"/>
                </a:solidFill>
              </a:rPr>
              <a:t>What does covered service mean?</a:t>
            </a:r>
          </a:p>
          <a:p>
            <a:pPr eaLnBrk="1" hangingPunct="1">
              <a:spcBef>
                <a:spcPct val="0"/>
              </a:spcBef>
              <a:buFontTx/>
              <a:buNone/>
            </a:pPr>
            <a:endParaRPr lang="en-US" sz="1400" i="1" smtClean="0">
              <a:solidFill>
                <a:srgbClr val="000000"/>
              </a:solidFill>
            </a:endParaRPr>
          </a:p>
          <a:p>
            <a:pPr eaLnBrk="1" hangingPunct="1">
              <a:spcBef>
                <a:spcPct val="0"/>
              </a:spcBef>
            </a:pPr>
            <a:r>
              <a:rPr lang="en-US" smtClean="0">
                <a:solidFill>
                  <a:srgbClr val="000000"/>
                </a:solidFill>
              </a:rPr>
              <a:t>The portion of the Train Employees time on duty during which the employee is engaged in, or </a:t>
            </a:r>
            <a:r>
              <a:rPr lang="en-US" u="sng" smtClean="0">
                <a:solidFill>
                  <a:srgbClr val="000000"/>
                </a:solidFill>
              </a:rPr>
              <a:t>connected with</a:t>
            </a:r>
            <a:r>
              <a:rPr lang="en-US" smtClean="0">
                <a:solidFill>
                  <a:srgbClr val="000000"/>
                </a:solidFill>
              </a:rPr>
              <a:t>, the movement of a train. </a:t>
            </a:r>
          </a:p>
          <a:p>
            <a:pPr eaLnBrk="1" hangingPunct="1">
              <a:spcBef>
                <a:spcPct val="0"/>
              </a:spcBef>
            </a:pPr>
            <a:r>
              <a:rPr lang="en-US" smtClean="0">
                <a:solidFill>
                  <a:srgbClr val="000000"/>
                </a:solidFill>
              </a:rPr>
              <a:t>*(Does not include deadhead home or deadheading on a train back to your home terminal) </a:t>
            </a:r>
          </a:p>
          <a:p>
            <a:pPr eaLnBrk="1" hangingPunct="1">
              <a:spcBef>
                <a:spcPct val="0"/>
              </a:spcBef>
              <a:buFontTx/>
              <a:buNone/>
            </a:pPr>
            <a:r>
              <a:rPr lang="en-US" smtClean="0">
                <a:solidFill>
                  <a:srgbClr val="000000"/>
                </a:solidFill>
              </a:rPr>
              <a:t>*</a:t>
            </a:r>
            <a:r>
              <a:rPr lang="en-US" sz="2000" smtClean="0">
                <a:solidFill>
                  <a:srgbClr val="000000"/>
                </a:solidFill>
              </a:rPr>
              <a:t>This will be covered in more detail later in this program.</a:t>
            </a:r>
          </a:p>
          <a:p>
            <a:pPr>
              <a:buFontTx/>
              <a:buNone/>
            </a:pPr>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idx="4294967295"/>
          </p:nvPr>
        </p:nvSpPr>
        <p:spPr>
          <a:xfrm>
            <a:off x="762000" y="0"/>
            <a:ext cx="8382000" cy="914400"/>
          </a:xfrm>
          <a:solidFill>
            <a:srgbClr val="000000"/>
          </a:solidFill>
        </p:spPr>
        <p:txBody>
          <a:bodyPr/>
          <a:lstStyle/>
          <a:p>
            <a:pPr eaLnBrk="1" hangingPunct="1"/>
            <a:r>
              <a:rPr lang="en-US" sz="4400" b="1" dirty="0" smtClean="0"/>
              <a:t> </a:t>
            </a:r>
            <a:r>
              <a:rPr lang="en-US" sz="3200" b="1" dirty="0" smtClean="0"/>
              <a:t>Example:</a:t>
            </a:r>
            <a:r>
              <a:rPr lang="en-US" sz="4400" b="1" dirty="0" smtClean="0"/>
              <a:t> </a:t>
            </a:r>
            <a:r>
              <a:rPr lang="en-US" sz="2400" b="1" u="sng" dirty="0" smtClean="0"/>
              <a:t>Deadheading to and from the job</a:t>
            </a:r>
            <a:r>
              <a:rPr lang="en-US" sz="2400" b="1" dirty="0" smtClean="0"/>
              <a:t/>
            </a:r>
            <a:br>
              <a:rPr lang="en-US" sz="2400" b="1" dirty="0" smtClean="0"/>
            </a:br>
            <a:r>
              <a:rPr lang="en-US" sz="2400" b="1" u="sng" dirty="0" smtClean="0"/>
              <a:t>Deadheading to home terminal at end of the assignment </a:t>
            </a:r>
            <a:endParaRPr lang="en-US" sz="2400" u="sng" dirty="0" smtClean="0"/>
          </a:p>
        </p:txBody>
      </p:sp>
      <p:graphicFrame>
        <p:nvGraphicFramePr>
          <p:cNvPr id="23554" name="Object 3"/>
          <p:cNvGraphicFramePr>
            <a:graphicFrameLocks noChangeAspect="1"/>
          </p:cNvGraphicFramePr>
          <p:nvPr/>
        </p:nvGraphicFramePr>
        <p:xfrm>
          <a:off x="155577" y="1143001"/>
          <a:ext cx="8759825" cy="5715000"/>
        </p:xfrm>
        <a:graphic>
          <a:graphicData uri="http://schemas.openxmlformats.org/presentationml/2006/ole">
            <p:oleObj spid="_x0000_s23554" name="Document" r:id="rId4" imgW="9672980" imgH="7387873" progId="Word.Document.8">
              <p:embed/>
            </p:oleObj>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7013"/>
            <a:ext cx="7207250" cy="611187"/>
          </a:xfrm>
        </p:spPr>
        <p:txBody>
          <a:bodyPr/>
          <a:lstStyle/>
          <a:p>
            <a:pPr algn="ctr"/>
            <a:r>
              <a:rPr lang="en-US" sz="6600" dirty="0" smtClean="0"/>
              <a:t>Flagging</a:t>
            </a:r>
            <a:endParaRPr lang="en-US" sz="6600" dirty="0"/>
          </a:p>
        </p:txBody>
      </p:sp>
      <p:sp>
        <p:nvSpPr>
          <p:cNvPr id="3" name="Content Placeholder 2"/>
          <p:cNvSpPr>
            <a:spLocks noGrp="1"/>
          </p:cNvSpPr>
          <p:nvPr>
            <p:ph idx="1"/>
          </p:nvPr>
        </p:nvSpPr>
        <p:spPr>
          <a:xfrm>
            <a:off x="457200" y="1143001"/>
            <a:ext cx="8229600" cy="5254626"/>
          </a:xfrm>
        </p:spPr>
        <p:txBody>
          <a:bodyPr/>
          <a:lstStyle/>
          <a:p>
            <a:r>
              <a:rPr lang="en-US" dirty="0" smtClean="0">
                <a:solidFill>
                  <a:srgbClr val="000000"/>
                </a:solidFill>
              </a:rPr>
              <a:t>NJ TRANSIT will require 8 hours rest before working a flagging assignment.</a:t>
            </a:r>
          </a:p>
          <a:p>
            <a:r>
              <a:rPr lang="en-US" dirty="0" smtClean="0">
                <a:solidFill>
                  <a:srgbClr val="000000"/>
                </a:solidFill>
              </a:rPr>
              <a:t>NJ TRANSIT will require 8 hours rest between flagging assignments even if the employee did not previously work on a passenger assignment.</a:t>
            </a:r>
          </a:p>
          <a:p>
            <a:r>
              <a:rPr lang="en-US" dirty="0" smtClean="0">
                <a:solidFill>
                  <a:srgbClr val="000000"/>
                </a:solidFill>
              </a:rPr>
              <a:t>Deadheading will also be added to the TRO-Q when working all flag jobs for the purpose of calculating the employees rest period.</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a:xfrm>
            <a:off x="1371600" y="227013"/>
            <a:ext cx="7359650" cy="762000"/>
          </a:xfrm>
        </p:spPr>
        <p:txBody>
          <a:bodyPr/>
          <a:lstStyle/>
          <a:p>
            <a:r>
              <a:rPr lang="en-US" smtClean="0"/>
              <a:t>Flagging and Training classes</a:t>
            </a:r>
          </a:p>
        </p:txBody>
      </p:sp>
      <p:sp>
        <p:nvSpPr>
          <p:cNvPr id="79875" name="Content Placeholder 4"/>
          <p:cNvSpPr>
            <a:spLocks noGrp="1"/>
          </p:cNvSpPr>
          <p:nvPr>
            <p:ph idx="1"/>
          </p:nvPr>
        </p:nvSpPr>
        <p:spPr/>
        <p:txBody>
          <a:bodyPr/>
          <a:lstStyle/>
          <a:p>
            <a:pPr>
              <a:buFontTx/>
              <a:buNone/>
            </a:pPr>
            <a:r>
              <a:rPr lang="en-US" smtClean="0">
                <a:solidFill>
                  <a:srgbClr val="000000"/>
                </a:solidFill>
              </a:rPr>
              <a:t>	You may flag or attend a training class after the 6</a:t>
            </a:r>
            <a:r>
              <a:rPr lang="en-US" baseline="30000" smtClean="0">
                <a:solidFill>
                  <a:srgbClr val="000000"/>
                </a:solidFill>
              </a:rPr>
              <a:t>th</a:t>
            </a:r>
            <a:r>
              <a:rPr lang="en-US" smtClean="0">
                <a:solidFill>
                  <a:srgbClr val="000000"/>
                </a:solidFill>
              </a:rPr>
              <a:t> consecutive day but you must take the required 24 consecutive hours of duty </a:t>
            </a:r>
            <a:r>
              <a:rPr lang="en-US" sz="3600" b="1" smtClean="0">
                <a:solidFill>
                  <a:srgbClr val="000000"/>
                </a:solidFill>
              </a:rPr>
              <a:t>before returning to passenger service </a:t>
            </a:r>
            <a:r>
              <a:rPr lang="en-US" smtClean="0">
                <a:solidFill>
                  <a:srgbClr val="000000"/>
                </a:solidFill>
              </a:rPr>
              <a:t>the same is true for working 14 consecutive days you would still need the required 2 days off </a:t>
            </a:r>
            <a:r>
              <a:rPr lang="en-US" sz="3600" b="1" smtClean="0">
                <a:solidFill>
                  <a:srgbClr val="000000"/>
                </a:solidFill>
              </a:rPr>
              <a:t>before returning to passenger service!</a:t>
            </a:r>
          </a:p>
          <a:p>
            <a:pPr>
              <a:buFontTx/>
              <a:buNone/>
            </a:pPr>
            <a:r>
              <a:rPr lang="en-US" smtClean="0">
                <a:solidFill>
                  <a:srgbClr val="000000"/>
                </a:solidFill>
              </a:rPr>
              <a:t>	As shown in the following example:  </a:t>
            </a:r>
          </a:p>
          <a:p>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3"/>
          <p:cNvGraphicFramePr>
            <a:graphicFrameLocks/>
          </p:cNvGraphicFramePr>
          <p:nvPr/>
        </p:nvGraphicFramePr>
        <p:xfrm>
          <a:off x="609600" y="5105400"/>
          <a:ext cx="8138158" cy="1624797"/>
        </p:xfrm>
        <a:graphic>
          <a:graphicData uri="http://schemas.openxmlformats.org/drawingml/2006/table">
            <a:tbl>
              <a:tblPr firstRow="1" bandRow="1">
                <a:tableStyleId>{5C22544A-7EE6-4342-B048-85BDC9FD1C3A}</a:tableStyleId>
              </a:tblPr>
              <a:tblGrid>
                <a:gridCol w="1162594"/>
                <a:gridCol w="1162594"/>
                <a:gridCol w="1256212"/>
                <a:gridCol w="1219200"/>
                <a:gridCol w="1066800"/>
                <a:gridCol w="1108164"/>
                <a:gridCol w="1162594"/>
              </a:tblGrid>
              <a:tr h="1624797">
                <a:tc>
                  <a:txBody>
                    <a:bodyPr/>
                    <a:lstStyle/>
                    <a:p>
                      <a:r>
                        <a:rPr lang="en-US" sz="1400" u="sng" dirty="0" smtClean="0">
                          <a:solidFill>
                            <a:srgbClr val="020202"/>
                          </a:solidFill>
                        </a:rPr>
                        <a:t>Sun</a:t>
                      </a:r>
                      <a:endParaRPr lang="en-US" sz="1200" dirty="0" smtClean="0">
                        <a:solidFill>
                          <a:srgbClr val="020202"/>
                        </a:solidFill>
                      </a:endParaRP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solidFill>
                            <a:srgbClr val="000000"/>
                          </a:solidFill>
                        </a:rPr>
                        <a:t>Flagging</a:t>
                      </a:r>
                    </a:p>
                    <a:p>
                      <a:endParaRPr lang="en-US" sz="1400" dirty="0">
                        <a:solidFill>
                          <a:srgbClr val="020202"/>
                        </a:solidFill>
                      </a:endParaRPr>
                    </a:p>
                  </a:txBody>
                  <a:tcPr>
                    <a:solidFill>
                      <a:schemeClr val="accent1">
                        <a:lumMod val="40000"/>
                        <a:lumOff val="60000"/>
                      </a:schemeClr>
                    </a:solidFill>
                  </a:tcPr>
                </a:tc>
                <a:tc>
                  <a:txBody>
                    <a:bodyPr/>
                    <a:lstStyle/>
                    <a:p>
                      <a:r>
                        <a:rPr lang="en-US" sz="1400" u="sng" dirty="0" smtClean="0">
                          <a:solidFill>
                            <a:srgbClr val="020202"/>
                          </a:solidFill>
                        </a:rPr>
                        <a:t>Mon</a:t>
                      </a:r>
                      <a:endParaRPr lang="en-US" sz="120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solidFill>
                            <a:srgbClr val="000000"/>
                          </a:solidFill>
                        </a:rPr>
                        <a:t>Flagging</a:t>
                      </a:r>
                    </a:p>
                    <a:p>
                      <a:endParaRPr lang="en-US" sz="1200" dirty="0" smtClean="0">
                        <a:solidFill>
                          <a:srgbClr val="020202"/>
                        </a:solidFill>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Tue</a:t>
                      </a:r>
                      <a:endParaRPr lang="en-US" sz="1400" dirty="0" smtClean="0">
                        <a:solidFill>
                          <a:srgbClr val="020202"/>
                        </a:solidFill>
                      </a:endParaRPr>
                    </a:p>
                    <a:p>
                      <a:endParaRPr lang="en-US" sz="1400" b="0" dirty="0" smtClean="0">
                        <a:solidFill>
                          <a:srgbClr val="020202"/>
                        </a:solidFill>
                      </a:endParaRPr>
                    </a:p>
                    <a:p>
                      <a:r>
                        <a:rPr lang="en-US" sz="2000" b="1" dirty="0" smtClean="0">
                          <a:solidFill>
                            <a:srgbClr val="0000FF"/>
                          </a:solidFill>
                        </a:rPr>
                        <a:t>Rules Class</a:t>
                      </a:r>
                      <a:endParaRPr lang="en-US" sz="2000" b="1" dirty="0">
                        <a:solidFill>
                          <a:srgbClr val="0000FF"/>
                        </a:solidFill>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Wed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FF"/>
                          </a:solidFill>
                        </a:rPr>
                        <a:t>Rules Class</a:t>
                      </a:r>
                    </a:p>
                    <a:p>
                      <a:r>
                        <a:rPr lang="en-US" sz="1200" b="1" dirty="0" smtClean="0">
                          <a:solidFill>
                            <a:srgbClr val="020202"/>
                          </a:solidFill>
                        </a:rPr>
                        <a:t>Need 2 days off before</a:t>
                      </a:r>
                      <a:r>
                        <a:rPr lang="en-US" sz="1200" b="1" baseline="0" dirty="0" smtClean="0">
                          <a:solidFill>
                            <a:srgbClr val="020202"/>
                          </a:solidFill>
                        </a:rPr>
                        <a:t> returning to passenger service.</a:t>
                      </a:r>
                      <a:endParaRPr lang="en-US" sz="1200" b="1" dirty="0" smtClean="0">
                        <a:solidFill>
                          <a:srgbClr val="020202"/>
                        </a:solidFill>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Thu</a:t>
                      </a:r>
                      <a:endParaRPr lang="en-US" sz="1400" dirty="0" smtClean="0">
                        <a:solidFill>
                          <a:srgbClr val="020202"/>
                        </a:solidFill>
                      </a:endParaRPr>
                    </a:p>
                    <a:p>
                      <a:endParaRPr lang="en-US" sz="1200" b="0" dirty="0" smtClean="0">
                        <a:solidFill>
                          <a:srgbClr val="020202"/>
                        </a:solidFill>
                      </a:endParaRPr>
                    </a:p>
                    <a:p>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Day</a:t>
                      </a:r>
                      <a:r>
                        <a:rPr lang="en-US" sz="1400" u="none" baseline="0" dirty="0" smtClean="0">
                          <a:solidFill>
                            <a:srgbClr val="0000FF"/>
                          </a:solidFill>
                        </a:rPr>
                        <a:t> Off #1</a:t>
                      </a:r>
                      <a:endParaRPr lang="en-US" sz="14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020202"/>
                        </a:solidFill>
                      </a:endParaRPr>
                    </a:p>
                    <a:p>
                      <a:endParaRPr lang="en-US" sz="1200" b="0" dirty="0">
                        <a:solidFill>
                          <a:srgbClr val="020202"/>
                        </a:solidFill>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Fri</a:t>
                      </a:r>
                      <a:endParaRPr lang="en-US" sz="1400" dirty="0" smtClean="0">
                        <a:solidFill>
                          <a:srgbClr val="020202"/>
                        </a:solidFill>
                      </a:endParaRPr>
                    </a:p>
                    <a:p>
                      <a:endParaRPr lang="en-US" sz="1200" b="0" dirty="0" smtClean="0">
                        <a:solidFill>
                          <a:srgbClr val="020202"/>
                        </a:solidFill>
                      </a:endParaRPr>
                    </a:p>
                    <a:p>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Day</a:t>
                      </a:r>
                      <a:r>
                        <a:rPr lang="en-US" sz="1400" u="none" baseline="0" dirty="0" smtClean="0">
                          <a:solidFill>
                            <a:srgbClr val="0000FF"/>
                          </a:solidFill>
                        </a:rPr>
                        <a:t> Off #2</a:t>
                      </a:r>
                      <a:endParaRPr lang="en-US" sz="1400" u="none"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020202"/>
                        </a:solidFill>
                      </a:endParaRPr>
                    </a:p>
                    <a:p>
                      <a:endParaRPr lang="en-US" sz="1200" b="0" dirty="0">
                        <a:solidFill>
                          <a:srgbClr val="020202"/>
                        </a:solidFill>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Sat</a:t>
                      </a:r>
                    </a:p>
                    <a:p>
                      <a:r>
                        <a:rPr lang="en-US" sz="1200" b="0" baseline="0" dirty="0" smtClean="0">
                          <a:solidFill>
                            <a:srgbClr val="020202"/>
                          </a:solidFill>
                        </a:rPr>
                        <a:t>4:00 a.m.</a:t>
                      </a:r>
                    </a:p>
                    <a:p>
                      <a:endParaRPr lang="en-US" sz="1400" b="1" baseline="0" dirty="0" smtClean="0">
                        <a:solidFill>
                          <a:srgbClr val="020202"/>
                        </a:solidFill>
                      </a:endParaRPr>
                    </a:p>
                    <a:p>
                      <a:r>
                        <a:rPr lang="en-US" sz="1400" b="1" baseline="0" dirty="0" smtClean="0">
                          <a:solidFill>
                            <a:srgbClr val="020202"/>
                          </a:solidFill>
                        </a:rPr>
                        <a:t>Type  1</a:t>
                      </a:r>
                    </a:p>
                    <a:p>
                      <a:endParaRPr lang="en-US" sz="1400" b="1" baseline="0" dirty="0" smtClean="0">
                        <a:solidFill>
                          <a:srgbClr val="020202"/>
                        </a:solidFill>
                      </a:endParaRPr>
                    </a:p>
                    <a:p>
                      <a:r>
                        <a:rPr lang="en-US" sz="1200" b="0" baseline="0" dirty="0" smtClean="0">
                          <a:solidFill>
                            <a:srgbClr val="020202"/>
                          </a:solidFill>
                        </a:rPr>
                        <a:t>3:00 p.m.</a:t>
                      </a:r>
                      <a:endParaRPr lang="en-US" sz="1200" b="0" dirty="0" smtClean="0">
                        <a:solidFill>
                          <a:srgbClr val="020202"/>
                        </a:solidFill>
                      </a:endParaRPr>
                    </a:p>
                  </a:txBody>
                  <a:tcPr>
                    <a:solidFill>
                      <a:schemeClr val="accent5">
                        <a:lumMod val="60000"/>
                        <a:lumOff val="40000"/>
                      </a:schemeClr>
                    </a:solidFill>
                  </a:tcPr>
                </a:tc>
              </a:tr>
            </a:tbl>
          </a:graphicData>
        </a:graphic>
      </p:graphicFrame>
      <p:graphicFrame>
        <p:nvGraphicFramePr>
          <p:cNvPr id="35" name="Content Placeholder 3"/>
          <p:cNvGraphicFramePr>
            <a:graphicFrameLocks/>
          </p:cNvGraphicFramePr>
          <p:nvPr/>
        </p:nvGraphicFramePr>
        <p:xfrm>
          <a:off x="609600" y="3276601"/>
          <a:ext cx="8138158" cy="15544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55448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6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b="0" dirty="0" smtClean="0">
                        <a:solidFill>
                          <a:srgbClr val="020202"/>
                        </a:solidFill>
                      </a:endParaRPr>
                    </a:p>
                    <a:p>
                      <a:r>
                        <a:rPr lang="en-US" sz="1200" b="0" dirty="0" smtClean="0">
                          <a:solidFill>
                            <a:srgbClr val="020202"/>
                          </a:solidFill>
                        </a:rPr>
                        <a:t>1 p.m.</a:t>
                      </a:r>
                    </a:p>
                    <a:p>
                      <a:endParaRPr lang="en-US" sz="1200" b="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a.m.</a:t>
                      </a:r>
                    </a:p>
                    <a:p>
                      <a:endParaRPr lang="en-US" sz="1200" b="0" baseline="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20202"/>
                          </a:solidFill>
                        </a:rPr>
                        <a:t>Type</a:t>
                      </a:r>
                      <a:r>
                        <a:rPr lang="en-US" sz="1400" baseline="0" dirty="0" smtClean="0">
                          <a:solidFill>
                            <a:srgbClr val="020202"/>
                          </a:solidFill>
                        </a:rPr>
                        <a:t> 1</a:t>
                      </a:r>
                    </a:p>
                    <a:p>
                      <a:endParaRPr lang="en-US" sz="1400" b="0" dirty="0" smtClean="0">
                        <a:solidFill>
                          <a:srgbClr val="020202"/>
                        </a:solidFill>
                      </a:endParaRPr>
                    </a:p>
                    <a:p>
                      <a:r>
                        <a:rPr lang="en-US" sz="1400" b="0" dirty="0" smtClean="0">
                          <a:solidFill>
                            <a:srgbClr val="020202"/>
                          </a:solidFill>
                        </a:rPr>
                        <a:t>1 p.m.</a:t>
                      </a:r>
                    </a:p>
                    <a:p>
                      <a:endParaRPr lang="en-US" sz="1200" dirty="0" smtClean="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b="0" baseline="0" dirty="0" smtClean="0">
                        <a:solidFill>
                          <a:srgbClr val="020202"/>
                        </a:solidFill>
                      </a:endParaRPr>
                    </a:p>
                    <a:p>
                      <a:r>
                        <a:rPr lang="en-US" sz="1200" b="0" dirty="0" smtClean="0">
                          <a:solidFill>
                            <a:srgbClr val="000000"/>
                          </a:solidFill>
                        </a:rPr>
                        <a:t>8</a:t>
                      </a:r>
                      <a:r>
                        <a:rPr lang="en-US" sz="1200" b="0" baseline="0" dirty="0" smtClean="0">
                          <a:solidFill>
                            <a:srgbClr val="000000"/>
                          </a:solidFill>
                        </a:rPr>
                        <a:t> a.m.</a:t>
                      </a:r>
                    </a:p>
                    <a:p>
                      <a:endParaRPr lang="en-US" sz="1600" b="1" baseline="0" dirty="0" smtClean="0">
                        <a:solidFill>
                          <a:srgbClr val="000000"/>
                        </a:solidFill>
                      </a:endParaRPr>
                    </a:p>
                    <a:p>
                      <a:r>
                        <a:rPr lang="en-US" sz="1600" b="1" baseline="0" dirty="0" smtClean="0">
                          <a:solidFill>
                            <a:srgbClr val="000000"/>
                          </a:solidFill>
                        </a:rPr>
                        <a:t>Type 1</a:t>
                      </a:r>
                    </a:p>
                    <a:p>
                      <a:endParaRPr lang="en-US" sz="1200" baseline="0" dirty="0" smtClean="0">
                        <a:solidFill>
                          <a:srgbClr val="000000"/>
                        </a:solidFill>
                      </a:endParaRPr>
                    </a:p>
                    <a:p>
                      <a:r>
                        <a:rPr lang="en-US" sz="1200" b="0" baseline="0" dirty="0" smtClean="0">
                          <a:solidFill>
                            <a:srgbClr val="000000"/>
                          </a:solidFill>
                        </a:rPr>
                        <a:t>4 p.m.</a:t>
                      </a:r>
                      <a:endParaRPr lang="en-US" sz="1200" b="0" dirty="0">
                        <a:solidFill>
                          <a:srgbClr val="000000"/>
                        </a:solidFill>
                      </a:endParaRPr>
                    </a:p>
                  </a:txBody>
                  <a:tcPr>
                    <a:solidFill>
                      <a:schemeClr val="accent5">
                        <a:lumMod val="60000"/>
                        <a:lumOff val="40000"/>
                      </a:schemeClr>
                    </a:soli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200" b="0" u="none" dirty="0" smtClean="0">
                          <a:solidFill>
                            <a:srgbClr val="020202"/>
                          </a:solidFill>
                        </a:rPr>
                        <a:t>5</a:t>
                      </a:r>
                      <a:r>
                        <a:rPr lang="en-US" sz="1200" b="0" u="none" baseline="0" dirty="0" smtClean="0">
                          <a:solidFill>
                            <a:srgbClr val="020202"/>
                          </a:solidFill>
                        </a:rPr>
                        <a:t> a.m.</a:t>
                      </a:r>
                    </a:p>
                    <a:p>
                      <a:endParaRPr lang="en-US" sz="1200" b="0" u="none" baseline="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20202"/>
                          </a:solidFill>
                        </a:rPr>
                        <a:t>Type</a:t>
                      </a:r>
                      <a:r>
                        <a:rPr lang="en-US" sz="1200" baseline="0" dirty="0" smtClean="0">
                          <a:solidFill>
                            <a:srgbClr val="020202"/>
                          </a:solidFill>
                        </a:rPr>
                        <a:t> 1</a:t>
                      </a:r>
                    </a:p>
                    <a:p>
                      <a:endParaRPr lang="en-US" sz="1200" b="0" u="none" dirty="0" smtClean="0">
                        <a:solidFill>
                          <a:srgbClr val="020202"/>
                        </a:solidFill>
                      </a:endParaRPr>
                    </a:p>
                    <a:p>
                      <a:r>
                        <a:rPr lang="en-US" sz="1200" b="0" u="none" dirty="0" smtClean="0">
                          <a:solidFill>
                            <a:srgbClr val="020202"/>
                          </a:solidFill>
                        </a:rPr>
                        <a:t>4</a:t>
                      </a:r>
                      <a:r>
                        <a:rPr lang="en-US" sz="1200" b="0" u="none" baseline="0" dirty="0" smtClean="0">
                          <a:solidFill>
                            <a:srgbClr val="020202"/>
                          </a:solidFill>
                        </a:rPr>
                        <a:t> p.m.</a:t>
                      </a:r>
                      <a:endParaRPr lang="en-US" sz="1200" b="0" u="none" dirty="0" smtClean="0">
                        <a:solidFill>
                          <a:srgbClr val="020202"/>
                        </a:solidFill>
                      </a:endParaRPr>
                    </a:p>
                    <a:p>
                      <a:endParaRPr lang="en-US" sz="1400" u="sng" dirty="0" smtClean="0">
                        <a:solidFill>
                          <a:srgbClr val="020202"/>
                        </a:solidFill>
                      </a:endParaRPr>
                    </a:p>
                  </a:txBody>
                  <a:tcPr>
                    <a:solidFill>
                      <a:schemeClr val="accent5">
                        <a:lumMod val="60000"/>
                        <a:lumOff val="40000"/>
                      </a:schemeClr>
                    </a:solidFill>
                  </a:tcPr>
                </a:tc>
              </a:tr>
            </a:tbl>
          </a:graphicData>
        </a:graphic>
      </p:graphicFrame>
      <p:graphicFrame>
        <p:nvGraphicFramePr>
          <p:cNvPr id="38" name="Content Placeholder 3"/>
          <p:cNvGraphicFramePr>
            <a:graphicFrameLocks/>
          </p:cNvGraphicFramePr>
          <p:nvPr/>
        </p:nvGraphicFramePr>
        <p:xfrm>
          <a:off x="609600" y="1371600"/>
          <a:ext cx="8138158" cy="17068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70688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800" dirty="0" smtClean="0">
                          <a:solidFill>
                            <a:srgbClr val="020202"/>
                          </a:solidFill>
                        </a:rPr>
                        <a:t>Type</a:t>
                      </a:r>
                      <a:r>
                        <a:rPr lang="en-US" sz="18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4 a.m</a:t>
                      </a:r>
                      <a:r>
                        <a:rPr lang="en-US" sz="14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endParaRPr lang="en-US" sz="1200" baseline="0" dirty="0" smtClean="0">
                        <a:solidFill>
                          <a:srgbClr val="020202"/>
                        </a:solidFill>
                      </a:endParaRP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r>
                        <a:rPr lang="en-US" sz="1200" b="0" dirty="0" smtClean="0">
                          <a:solidFill>
                            <a:srgbClr val="020202"/>
                          </a:solidFill>
                        </a:rPr>
                        <a:t>4</a:t>
                      </a:r>
                      <a:r>
                        <a:rPr lang="en-US" sz="1200" b="0" baseline="0" dirty="0" smtClean="0">
                          <a:solidFill>
                            <a:srgbClr val="020202"/>
                          </a:solidFill>
                        </a:rPr>
                        <a:t> a.m.</a:t>
                      </a:r>
                      <a:endParaRPr lang="en-US" sz="12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200" b="0" u="none" dirty="0" smtClean="0">
                          <a:solidFill>
                            <a:srgbClr val="020202"/>
                          </a:solidFill>
                        </a:rPr>
                        <a:t>4 a.m.</a:t>
                      </a:r>
                    </a:p>
                    <a:p>
                      <a:endParaRPr lang="en-US" sz="1400" dirty="0" smtClean="0">
                        <a:solidFill>
                          <a:srgbClr val="020202"/>
                        </a:solidFill>
                      </a:endParaRPr>
                    </a:p>
                    <a:p>
                      <a:r>
                        <a:rPr lang="en-US" sz="1400" dirty="0" smtClean="0">
                          <a:solidFill>
                            <a:srgbClr val="020202"/>
                          </a:solidFill>
                        </a:rPr>
                        <a:t>Type</a:t>
                      </a:r>
                      <a:r>
                        <a:rPr lang="en-US" sz="1400" baseline="0" dirty="0" smtClean="0">
                          <a:solidFill>
                            <a:srgbClr val="020202"/>
                          </a:solidFill>
                        </a:rPr>
                        <a:t> 1</a:t>
                      </a:r>
                    </a:p>
                    <a:p>
                      <a:endParaRPr lang="en-US" sz="1200" baseline="0" dirty="0" smtClean="0">
                        <a:solidFill>
                          <a:srgbClr val="020202"/>
                        </a:solidFill>
                      </a:endParaRPr>
                    </a:p>
                    <a:p>
                      <a:r>
                        <a:rPr lang="en-US" sz="1200" b="0" baseline="0" dirty="0" smtClean="0">
                          <a:solidFill>
                            <a:srgbClr val="020202"/>
                          </a:solidFill>
                        </a:rPr>
                        <a:t>8 p.m.</a:t>
                      </a:r>
                      <a:endParaRPr lang="en-US" sz="1200" b="0" dirty="0" smtClean="0">
                        <a:solidFill>
                          <a:srgbClr val="020202"/>
                        </a:solidFill>
                      </a:endParaRPr>
                    </a:p>
                    <a:p>
                      <a:endParaRPr lang="en-US" sz="1400" dirty="0" smtClean="0">
                        <a:solidFill>
                          <a:srgbClr val="020202"/>
                        </a:solidFill>
                      </a:endParaRPr>
                    </a:p>
                    <a:p>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80952" name="Title 1"/>
          <p:cNvSpPr>
            <a:spLocks noGrp="1"/>
          </p:cNvSpPr>
          <p:nvPr>
            <p:ph type="title" idx="4294967295"/>
          </p:nvPr>
        </p:nvSpPr>
        <p:spPr>
          <a:xfrm>
            <a:off x="685800" y="152400"/>
            <a:ext cx="8458200" cy="914400"/>
          </a:xfrm>
          <a:solidFill>
            <a:srgbClr val="000000"/>
          </a:solidFill>
        </p:spPr>
        <p:txBody>
          <a:bodyPr/>
          <a:lstStyle/>
          <a:p>
            <a:pPr algn="ctr" eaLnBrk="1" hangingPunct="1"/>
            <a:r>
              <a:rPr lang="en-US" sz="3200" dirty="0" smtClean="0"/>
              <a:t>Flagging or Attending a training class after  working 14 </a:t>
            </a:r>
            <a:r>
              <a:rPr lang="en-US" sz="3600" dirty="0" smtClean="0"/>
              <a:t>consecutive days</a:t>
            </a:r>
          </a:p>
        </p:txBody>
      </p:sp>
      <p:sp>
        <p:nvSpPr>
          <p:cNvPr id="6" name="Down Arrow 5"/>
          <p:cNvSpPr/>
          <p:nvPr/>
        </p:nvSpPr>
        <p:spPr>
          <a:xfrm flipH="1">
            <a:off x="1524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p:cNvSpPr/>
          <p:nvPr/>
        </p:nvSpPr>
        <p:spPr>
          <a:xfrm flipH="1">
            <a:off x="2590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3810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4876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2390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61722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a:off x="5059365" y="3352801"/>
            <a:ext cx="46037"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2713040" y="3276601"/>
            <a:ext cx="46037"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1524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62" name="TextBox 17"/>
          <p:cNvSpPr txBox="1">
            <a:spLocks noChangeArrowheads="1"/>
          </p:cNvSpPr>
          <p:nvPr/>
        </p:nvSpPr>
        <p:spPr bwMode="auto">
          <a:xfrm>
            <a:off x="762001" y="2971801"/>
            <a:ext cx="284052" cy="307777"/>
          </a:xfrm>
          <a:prstGeom prst="rect">
            <a:avLst/>
          </a:prstGeom>
          <a:noFill/>
          <a:ln w="9525">
            <a:noFill/>
            <a:miter lim="800000"/>
            <a:headEnd/>
            <a:tailEnd/>
          </a:ln>
        </p:spPr>
        <p:txBody>
          <a:bodyPr wrap="none">
            <a:spAutoFit/>
          </a:bodyPr>
          <a:lstStyle/>
          <a:p>
            <a:r>
              <a:rPr lang="en-US" sz="1400">
                <a:solidFill>
                  <a:srgbClr val="000000"/>
                </a:solidFill>
              </a:rPr>
              <a:t>1</a:t>
            </a:r>
          </a:p>
        </p:txBody>
      </p:sp>
      <p:sp>
        <p:nvSpPr>
          <p:cNvPr id="80963" name="TextBox 19"/>
          <p:cNvSpPr txBox="1">
            <a:spLocks noChangeArrowheads="1"/>
          </p:cNvSpPr>
          <p:nvPr/>
        </p:nvSpPr>
        <p:spPr bwMode="auto">
          <a:xfrm>
            <a:off x="1981201" y="29718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80964" name="TextBox 23"/>
          <p:cNvSpPr txBox="1">
            <a:spLocks noChangeArrowheads="1"/>
          </p:cNvSpPr>
          <p:nvPr/>
        </p:nvSpPr>
        <p:spPr bwMode="auto">
          <a:xfrm>
            <a:off x="7924801" y="29718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80965" name="TextBox 24"/>
          <p:cNvSpPr txBox="1">
            <a:spLocks noChangeArrowheads="1"/>
          </p:cNvSpPr>
          <p:nvPr/>
        </p:nvSpPr>
        <p:spPr bwMode="auto">
          <a:xfrm>
            <a:off x="6629401" y="29718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80966" name="TextBox 26"/>
          <p:cNvSpPr txBox="1">
            <a:spLocks noChangeArrowheads="1"/>
          </p:cNvSpPr>
          <p:nvPr/>
        </p:nvSpPr>
        <p:spPr bwMode="auto">
          <a:xfrm>
            <a:off x="5486401" y="29718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80967" name="TextBox 27"/>
          <p:cNvSpPr txBox="1">
            <a:spLocks noChangeArrowheads="1"/>
          </p:cNvSpPr>
          <p:nvPr/>
        </p:nvSpPr>
        <p:spPr bwMode="auto">
          <a:xfrm>
            <a:off x="3200400" y="2971801"/>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80968" name="TextBox 28"/>
          <p:cNvSpPr txBox="1">
            <a:spLocks noChangeArrowheads="1"/>
          </p:cNvSpPr>
          <p:nvPr/>
        </p:nvSpPr>
        <p:spPr bwMode="auto">
          <a:xfrm>
            <a:off x="4343401" y="29718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33" name="Down Arrow 32"/>
          <p:cNvSpPr/>
          <p:nvPr/>
        </p:nvSpPr>
        <p:spPr>
          <a:xfrm flipH="1">
            <a:off x="61722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Down Arrow 38"/>
          <p:cNvSpPr/>
          <p:nvPr/>
        </p:nvSpPr>
        <p:spPr>
          <a:xfrm flipH="1">
            <a:off x="7315200" y="3352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Down Arrow 40"/>
          <p:cNvSpPr/>
          <p:nvPr/>
        </p:nvSpPr>
        <p:spPr>
          <a:xfrm flipH="1">
            <a:off x="84582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72" name="TextBox 46"/>
          <p:cNvSpPr txBox="1">
            <a:spLocks noChangeArrowheads="1"/>
          </p:cNvSpPr>
          <p:nvPr/>
        </p:nvSpPr>
        <p:spPr bwMode="auto">
          <a:xfrm>
            <a:off x="7924801" y="4800601"/>
            <a:ext cx="383438" cy="307777"/>
          </a:xfrm>
          <a:prstGeom prst="rect">
            <a:avLst/>
          </a:prstGeom>
          <a:noFill/>
          <a:ln w="9525">
            <a:noFill/>
            <a:miter lim="800000"/>
            <a:headEnd/>
            <a:tailEnd/>
          </a:ln>
        </p:spPr>
        <p:txBody>
          <a:bodyPr wrap="none">
            <a:spAutoFit/>
          </a:bodyPr>
          <a:lstStyle/>
          <a:p>
            <a:r>
              <a:rPr lang="en-US" sz="1400">
                <a:solidFill>
                  <a:srgbClr val="020202"/>
                </a:solidFill>
              </a:rPr>
              <a:t>14</a:t>
            </a:r>
          </a:p>
        </p:txBody>
      </p:sp>
      <p:sp>
        <p:nvSpPr>
          <p:cNvPr id="80973" name="TextBox 47"/>
          <p:cNvSpPr txBox="1">
            <a:spLocks noChangeArrowheads="1"/>
          </p:cNvSpPr>
          <p:nvPr/>
        </p:nvSpPr>
        <p:spPr bwMode="auto">
          <a:xfrm>
            <a:off x="6629401" y="4800601"/>
            <a:ext cx="383438" cy="307777"/>
          </a:xfrm>
          <a:prstGeom prst="rect">
            <a:avLst/>
          </a:prstGeom>
          <a:noFill/>
          <a:ln w="9525">
            <a:noFill/>
            <a:miter lim="800000"/>
            <a:headEnd/>
            <a:tailEnd/>
          </a:ln>
        </p:spPr>
        <p:txBody>
          <a:bodyPr wrap="none">
            <a:spAutoFit/>
          </a:bodyPr>
          <a:lstStyle/>
          <a:p>
            <a:r>
              <a:rPr lang="en-US" sz="1400">
                <a:solidFill>
                  <a:srgbClr val="020202"/>
                </a:solidFill>
              </a:rPr>
              <a:t>13</a:t>
            </a:r>
          </a:p>
        </p:txBody>
      </p:sp>
      <p:sp>
        <p:nvSpPr>
          <p:cNvPr id="80974" name="TextBox 48"/>
          <p:cNvSpPr txBox="1">
            <a:spLocks noChangeArrowheads="1"/>
          </p:cNvSpPr>
          <p:nvPr/>
        </p:nvSpPr>
        <p:spPr bwMode="auto">
          <a:xfrm>
            <a:off x="5486401" y="4800601"/>
            <a:ext cx="383438" cy="307777"/>
          </a:xfrm>
          <a:prstGeom prst="rect">
            <a:avLst/>
          </a:prstGeom>
          <a:noFill/>
          <a:ln w="9525">
            <a:noFill/>
            <a:miter lim="800000"/>
            <a:headEnd/>
            <a:tailEnd/>
          </a:ln>
        </p:spPr>
        <p:txBody>
          <a:bodyPr wrap="none">
            <a:spAutoFit/>
          </a:bodyPr>
          <a:lstStyle/>
          <a:p>
            <a:r>
              <a:rPr lang="en-US" sz="1400">
                <a:solidFill>
                  <a:srgbClr val="020202"/>
                </a:solidFill>
              </a:rPr>
              <a:t>12</a:t>
            </a:r>
          </a:p>
        </p:txBody>
      </p:sp>
      <p:sp>
        <p:nvSpPr>
          <p:cNvPr id="80975" name="TextBox 49"/>
          <p:cNvSpPr txBox="1">
            <a:spLocks noChangeArrowheads="1"/>
          </p:cNvSpPr>
          <p:nvPr/>
        </p:nvSpPr>
        <p:spPr bwMode="auto">
          <a:xfrm>
            <a:off x="4267201" y="4800601"/>
            <a:ext cx="370101" cy="307777"/>
          </a:xfrm>
          <a:prstGeom prst="rect">
            <a:avLst/>
          </a:prstGeom>
          <a:noFill/>
          <a:ln w="9525">
            <a:noFill/>
            <a:miter lim="800000"/>
            <a:headEnd/>
            <a:tailEnd/>
          </a:ln>
        </p:spPr>
        <p:txBody>
          <a:bodyPr wrap="none">
            <a:spAutoFit/>
          </a:bodyPr>
          <a:lstStyle/>
          <a:p>
            <a:r>
              <a:rPr lang="en-US" sz="1400">
                <a:solidFill>
                  <a:srgbClr val="020202"/>
                </a:solidFill>
              </a:rPr>
              <a:t>11</a:t>
            </a:r>
          </a:p>
        </p:txBody>
      </p:sp>
      <p:sp>
        <p:nvSpPr>
          <p:cNvPr id="80976" name="TextBox 50"/>
          <p:cNvSpPr txBox="1">
            <a:spLocks noChangeArrowheads="1"/>
          </p:cNvSpPr>
          <p:nvPr/>
        </p:nvSpPr>
        <p:spPr bwMode="auto">
          <a:xfrm>
            <a:off x="3276601" y="48006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80977" name="TextBox 51"/>
          <p:cNvSpPr txBox="1">
            <a:spLocks noChangeArrowheads="1"/>
          </p:cNvSpPr>
          <p:nvPr/>
        </p:nvSpPr>
        <p:spPr bwMode="auto">
          <a:xfrm>
            <a:off x="2057401" y="48006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80978" name="TextBox 52"/>
          <p:cNvSpPr txBox="1">
            <a:spLocks noChangeArrowheads="1"/>
          </p:cNvSpPr>
          <p:nvPr/>
        </p:nvSpPr>
        <p:spPr bwMode="auto">
          <a:xfrm>
            <a:off x="914401" y="48006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80979" name="TextBox 45"/>
          <p:cNvSpPr txBox="1">
            <a:spLocks noChangeArrowheads="1"/>
          </p:cNvSpPr>
          <p:nvPr/>
        </p:nvSpPr>
        <p:spPr bwMode="auto">
          <a:xfrm>
            <a:off x="8077200" y="6550026"/>
            <a:ext cx="228600" cy="307777"/>
          </a:xfrm>
          <a:prstGeom prst="rect">
            <a:avLst/>
          </a:prstGeom>
          <a:noFill/>
          <a:ln w="9525">
            <a:noFill/>
            <a:miter lim="800000"/>
            <a:headEnd/>
            <a:tailEnd/>
          </a:ln>
        </p:spPr>
        <p:txBody>
          <a:bodyPr>
            <a:spAutoFit/>
          </a:bodyPr>
          <a:lstStyle/>
          <a:p>
            <a:r>
              <a:rPr lang="en-US" sz="1400">
                <a:solidFill>
                  <a:srgbClr val="020202"/>
                </a:solidFill>
              </a:rPr>
              <a:t>1</a:t>
            </a:r>
          </a:p>
        </p:txBody>
      </p:sp>
      <p:sp>
        <p:nvSpPr>
          <p:cNvPr id="42" name="Down Arrow 41"/>
          <p:cNvSpPr/>
          <p:nvPr/>
        </p:nvSpPr>
        <p:spPr>
          <a:xfrm>
            <a:off x="3810000" y="3352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Down Arrow 42"/>
          <p:cNvSpPr/>
          <p:nvPr/>
        </p:nvSpPr>
        <p:spPr>
          <a:xfrm flipH="1">
            <a:off x="8382000" y="3352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ontent Placeholder 3"/>
          <p:cNvGraphicFramePr>
            <a:graphicFrameLocks/>
          </p:cNvGraphicFramePr>
          <p:nvPr/>
        </p:nvGraphicFramePr>
        <p:xfrm>
          <a:off x="609600" y="5105401"/>
          <a:ext cx="8138158" cy="1371600"/>
        </p:xfrm>
        <a:graphic>
          <a:graphicData uri="http://schemas.openxmlformats.org/drawingml/2006/table">
            <a:tbl>
              <a:tblPr firstRow="1" bandRow="1">
                <a:tableStyleId>{5C22544A-7EE6-4342-B048-85BDC9FD1C3A}</a:tableStyleId>
              </a:tblPr>
              <a:tblGrid>
                <a:gridCol w="1162594"/>
                <a:gridCol w="1162594"/>
                <a:gridCol w="1256212"/>
                <a:gridCol w="1219200"/>
                <a:gridCol w="1012370"/>
                <a:gridCol w="1162594"/>
                <a:gridCol w="1162594"/>
              </a:tblGrid>
              <a:tr h="1371600">
                <a:tc>
                  <a:txBody>
                    <a:bodyPr/>
                    <a:lstStyle/>
                    <a:p>
                      <a:r>
                        <a:rPr lang="en-US" sz="1400" u="sng" dirty="0" smtClean="0">
                          <a:solidFill>
                            <a:srgbClr val="020202"/>
                          </a:solidFill>
                        </a:rPr>
                        <a:t>Sun</a:t>
                      </a:r>
                      <a:endParaRPr lang="en-US" sz="1200" dirty="0" smtClean="0">
                        <a:solidFill>
                          <a:srgbClr val="020202"/>
                        </a:solidFill>
                      </a:endParaRP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20202"/>
                          </a:solidFill>
                        </a:rPr>
                        <a:t>Type</a:t>
                      </a:r>
                      <a:r>
                        <a:rPr lang="en-US" sz="1600" baseline="0" dirty="0" smtClean="0">
                          <a:solidFill>
                            <a:srgbClr val="020202"/>
                          </a:solidFill>
                        </a:rPr>
                        <a:t> 1</a:t>
                      </a:r>
                    </a:p>
                    <a:p>
                      <a:endParaRPr lang="en-US" sz="1400" dirty="0">
                        <a:solidFill>
                          <a:srgbClr val="020202"/>
                        </a:solidFill>
                      </a:endParaRPr>
                    </a:p>
                  </a:txBody>
                  <a:tcPr>
                    <a:solidFill>
                      <a:schemeClr val="accent5">
                        <a:lumMod val="60000"/>
                        <a:lumOff val="40000"/>
                      </a:schemeClr>
                    </a:solidFill>
                  </a:tcPr>
                </a:tc>
                <a:tc>
                  <a:txBody>
                    <a:bodyPr/>
                    <a:lstStyle/>
                    <a:p>
                      <a:r>
                        <a:rPr lang="en-US" sz="1400" u="sng" dirty="0" smtClean="0">
                          <a:solidFill>
                            <a:srgbClr val="020202"/>
                          </a:solidFill>
                        </a:rPr>
                        <a:t>Mon</a:t>
                      </a:r>
                      <a:endParaRPr lang="en-US" sz="1200" dirty="0" smtClean="0">
                        <a:solidFill>
                          <a:srgbClr val="020202"/>
                        </a:solidFill>
                      </a:endParaRPr>
                    </a:p>
                    <a:p>
                      <a:endParaRPr lang="en-US" sz="12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txBody>
                  <a:tcPr>
                    <a:solidFill>
                      <a:schemeClr val="accent5">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Tue</a:t>
                      </a:r>
                      <a:endParaRPr lang="en-US" sz="1400" dirty="0" smtClean="0">
                        <a:solidFill>
                          <a:srgbClr val="020202"/>
                        </a:solidFill>
                      </a:endParaRPr>
                    </a:p>
                    <a:p>
                      <a:endParaRPr lang="en-US" sz="1400" b="0" dirty="0" smtClean="0">
                        <a:solidFill>
                          <a:srgbClr val="020202"/>
                        </a:solidFill>
                      </a:endParaRPr>
                    </a:p>
                    <a:p>
                      <a:r>
                        <a:rPr lang="en-US" sz="2000" b="1" dirty="0" smtClean="0">
                          <a:solidFill>
                            <a:srgbClr val="0000FF"/>
                          </a:solidFill>
                        </a:rPr>
                        <a:t>Rules Class</a:t>
                      </a:r>
                      <a:endParaRPr lang="en-US" sz="2000" b="1" dirty="0">
                        <a:solidFill>
                          <a:srgbClr val="0000FF"/>
                        </a:solidFill>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Wed</a:t>
                      </a:r>
                      <a:endParaRPr lang="en-US" sz="1400" b="0" baseline="0" dirty="0" smtClean="0">
                        <a:solidFill>
                          <a:srgbClr val="020202"/>
                        </a:solidFill>
                      </a:endParaRPr>
                    </a:p>
                    <a:p>
                      <a:endParaRPr lang="en-US" sz="1400" b="0" dirty="0" smtClean="0">
                        <a:solidFill>
                          <a:srgbClr val="020202"/>
                        </a:solidFill>
                      </a:endParaRPr>
                    </a:p>
                    <a:p>
                      <a:r>
                        <a:rPr lang="en-US" sz="2000" b="1" dirty="0" smtClean="0">
                          <a:solidFill>
                            <a:srgbClr val="0000FF"/>
                          </a:solidFill>
                        </a:rPr>
                        <a:t>Rules Class</a:t>
                      </a:r>
                      <a:endParaRPr lang="en-US" sz="2000" b="1" dirty="0">
                        <a:solidFill>
                          <a:srgbClr val="0000FF"/>
                        </a:solidFill>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Thu</a:t>
                      </a:r>
                      <a:endParaRPr lang="en-US" sz="1400" dirty="0" smtClean="0">
                        <a:solidFill>
                          <a:srgbClr val="020202"/>
                        </a:solidFill>
                      </a:endParaRPr>
                    </a:p>
                    <a:p>
                      <a:endParaRPr lang="en-US" sz="1200" b="0" dirty="0" smtClean="0">
                        <a:solidFill>
                          <a:srgbClr val="020202"/>
                        </a:solidFill>
                      </a:endParaRPr>
                    </a:p>
                    <a:p>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20202"/>
                          </a:solidFill>
                        </a:rPr>
                        <a:t>Type</a:t>
                      </a:r>
                      <a:r>
                        <a:rPr lang="en-US" sz="1600" baseline="0" dirty="0" smtClean="0">
                          <a:solidFill>
                            <a:srgbClr val="020202"/>
                          </a:solidFill>
                        </a:rPr>
                        <a:t> 1</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Fri</a:t>
                      </a:r>
                      <a:endParaRPr lang="en-US" sz="1400" dirty="0" smtClean="0">
                        <a:solidFill>
                          <a:srgbClr val="020202"/>
                        </a:solidFill>
                      </a:endParaRPr>
                    </a:p>
                    <a:p>
                      <a:endParaRPr lang="en-US" sz="1200" b="0" dirty="0" smtClean="0">
                        <a:solidFill>
                          <a:srgbClr val="020202"/>
                        </a:solidFill>
                      </a:endParaRPr>
                    </a:p>
                    <a:p>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20202"/>
                          </a:solidFill>
                        </a:rPr>
                        <a:t>Type</a:t>
                      </a:r>
                      <a:r>
                        <a:rPr lang="en-US" sz="1600" baseline="0" dirty="0" smtClean="0">
                          <a:solidFill>
                            <a:srgbClr val="020202"/>
                          </a:solidFill>
                        </a:rPr>
                        <a:t> 1</a:t>
                      </a:r>
                    </a:p>
                    <a:p>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sng" dirty="0" smtClean="0">
                          <a:solidFill>
                            <a:srgbClr val="020202"/>
                          </a:solidFill>
                        </a:rPr>
                        <a:t>Sat</a:t>
                      </a:r>
                    </a:p>
                    <a:p>
                      <a:endParaRPr lang="en-US" sz="1400" dirty="0" smtClean="0">
                        <a:solidFill>
                          <a:srgbClr val="020202"/>
                        </a:solidFill>
                      </a:endParaRPr>
                    </a:p>
                    <a:p>
                      <a:endParaRPr lang="en-US" sz="140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Day</a:t>
                      </a:r>
                      <a:r>
                        <a:rPr lang="en-US" sz="1400" u="none" baseline="0" dirty="0" smtClean="0">
                          <a:solidFill>
                            <a:srgbClr val="0000FF"/>
                          </a:solidFill>
                        </a:rPr>
                        <a:t> Off #1</a:t>
                      </a:r>
                      <a:endParaRPr lang="en-US" sz="1400" u="none" dirty="0" smtClean="0">
                        <a:solidFill>
                          <a:srgbClr val="0000FF"/>
                        </a:solidFill>
                      </a:endParaRPr>
                    </a:p>
                    <a:p>
                      <a:endParaRPr lang="en-US" sz="1400" dirty="0">
                        <a:solidFill>
                          <a:srgbClr val="020202"/>
                        </a:solidFill>
                      </a:endParaRPr>
                    </a:p>
                  </a:txBody>
                  <a:tcPr>
                    <a:solidFill>
                      <a:schemeClr val="accent2">
                        <a:lumMod val="60000"/>
                        <a:lumOff val="40000"/>
                      </a:schemeClr>
                    </a:solidFill>
                  </a:tcPr>
                </a:tc>
              </a:tr>
            </a:tbl>
          </a:graphicData>
        </a:graphic>
      </p:graphicFrame>
      <p:graphicFrame>
        <p:nvGraphicFramePr>
          <p:cNvPr id="35" name="Content Placeholder 3"/>
          <p:cNvGraphicFramePr>
            <a:graphicFrameLocks/>
          </p:cNvGraphicFramePr>
          <p:nvPr/>
        </p:nvGraphicFramePr>
        <p:xfrm>
          <a:off x="609600" y="3276601"/>
          <a:ext cx="8138158" cy="1630680"/>
        </p:xfrm>
        <a:graphic>
          <a:graphicData uri="http://schemas.openxmlformats.org/drawingml/2006/table">
            <a:tbl>
              <a:tblPr firstRow="1" bandRow="1">
                <a:tableStyleId>{5C22544A-7EE6-4342-B048-85BDC9FD1C3A}</a:tableStyleId>
              </a:tblPr>
              <a:tblGrid>
                <a:gridCol w="1162594"/>
                <a:gridCol w="1162594"/>
                <a:gridCol w="1180012"/>
                <a:gridCol w="1219200"/>
                <a:gridCol w="1088570"/>
                <a:gridCol w="1162594"/>
                <a:gridCol w="1162594"/>
              </a:tblGrid>
              <a:tr h="163068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000" b="1" dirty="0" smtClean="0">
                          <a:solidFill>
                            <a:srgbClr val="000000"/>
                          </a:solidFill>
                        </a:rPr>
                        <a:t>1 hour</a:t>
                      </a:r>
                    </a:p>
                    <a:p>
                      <a:r>
                        <a:rPr lang="en-US" sz="1000" b="1" dirty="0" smtClean="0">
                          <a:solidFill>
                            <a:srgbClr val="000000"/>
                          </a:solidFill>
                        </a:rPr>
                        <a:t>Deadhead</a:t>
                      </a:r>
                      <a:r>
                        <a:rPr lang="en-US" sz="1000" b="1" baseline="0" dirty="0" smtClean="0">
                          <a:solidFill>
                            <a:srgbClr val="000000"/>
                          </a:solidFill>
                        </a:rPr>
                        <a:t> </a:t>
                      </a:r>
                    </a:p>
                    <a:p>
                      <a:r>
                        <a:rPr lang="en-US" sz="1000" b="1" baseline="0" dirty="0" smtClean="0">
                          <a:solidFill>
                            <a:srgbClr val="000000"/>
                          </a:solidFill>
                        </a:rPr>
                        <a:t>to the Job</a:t>
                      </a:r>
                      <a:endParaRPr lang="en-US" sz="1000" b="1" dirty="0" smtClean="0">
                        <a:solidFill>
                          <a:srgbClr val="000000"/>
                        </a:solidFill>
                      </a:endParaRPr>
                    </a:p>
                    <a:p>
                      <a:r>
                        <a:rPr lang="en-US" sz="1200" b="0" dirty="0" smtClean="0">
                          <a:solidFill>
                            <a:srgbClr val="020202"/>
                          </a:solidFill>
                        </a:rPr>
                        <a:t>4:30 a.m.-</a:t>
                      </a:r>
                    </a:p>
                    <a:p>
                      <a:r>
                        <a:rPr lang="en-US" sz="1200" b="0" dirty="0" smtClean="0">
                          <a:solidFill>
                            <a:srgbClr val="020202"/>
                          </a:solidFill>
                        </a:rPr>
                        <a:t>1:30</a:t>
                      </a:r>
                      <a:r>
                        <a:rPr lang="en-US" sz="1200" b="0" baseline="0" dirty="0" smtClean="0">
                          <a:solidFill>
                            <a:srgbClr val="020202"/>
                          </a:solidFill>
                        </a:rPr>
                        <a:t> p.m.</a:t>
                      </a:r>
                      <a:endParaRPr lang="en-US" sz="1200" b="0" dirty="0" smtClean="0">
                        <a:solidFill>
                          <a:srgbClr val="020202"/>
                        </a:solidFill>
                      </a:endParaRPr>
                    </a:p>
                    <a:p>
                      <a:r>
                        <a:rPr lang="en-US" sz="1100" b="1" dirty="0" smtClean="0">
                          <a:solidFill>
                            <a:srgbClr val="020202"/>
                          </a:solidFill>
                        </a:rPr>
                        <a:t>Type</a:t>
                      </a:r>
                      <a:r>
                        <a:rPr lang="en-US" sz="1100" b="1" baseline="0" dirty="0" smtClean="0">
                          <a:solidFill>
                            <a:srgbClr val="020202"/>
                          </a:solidFill>
                        </a:rPr>
                        <a:t> 1</a:t>
                      </a:r>
                    </a:p>
                    <a:p>
                      <a:r>
                        <a:rPr lang="en-US" sz="1100" b="1" baseline="0" dirty="0" smtClean="0">
                          <a:solidFill>
                            <a:srgbClr val="020202"/>
                          </a:solidFill>
                        </a:rPr>
                        <a:t>Becomes a Type 2</a:t>
                      </a:r>
                      <a:endParaRPr lang="en-US" sz="1100" b="1" dirty="0">
                        <a:solidFill>
                          <a:srgbClr val="020202"/>
                        </a:solidFill>
                      </a:endParaRPr>
                    </a:p>
                  </a:txBody>
                  <a:tcPr>
                    <a:solidFill>
                      <a:srgbClr val="FFFF00"/>
                    </a:soli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1" dirty="0" smtClean="0">
                          <a:solidFill>
                            <a:srgbClr val="020202"/>
                          </a:solidFill>
                        </a:rPr>
                        <a:t>Need</a:t>
                      </a:r>
                      <a:r>
                        <a:rPr lang="en-US" sz="1200" b="1" baseline="0" dirty="0" smtClean="0">
                          <a:solidFill>
                            <a:srgbClr val="020202"/>
                          </a:solidFill>
                        </a:rPr>
                        <a:t> 24 hours off.</a:t>
                      </a:r>
                    </a:p>
                    <a:p>
                      <a:endParaRPr lang="en-US" sz="1200" b="0" dirty="0" smtClean="0">
                        <a:solidFill>
                          <a:srgbClr val="02020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FF"/>
                          </a:solidFill>
                        </a:rPr>
                        <a:t>Day</a:t>
                      </a:r>
                      <a:r>
                        <a:rPr lang="en-US" sz="1400" b="1" baseline="0" dirty="0" smtClean="0">
                          <a:solidFill>
                            <a:srgbClr val="0000FF"/>
                          </a:solidFill>
                        </a:rPr>
                        <a:t> Off #1</a:t>
                      </a:r>
                      <a:endParaRPr lang="en-US" sz="1400" b="1" dirty="0" smtClean="0">
                        <a:solidFill>
                          <a:srgbClr val="0000FF"/>
                        </a:solidFill>
                      </a:endParaRPr>
                    </a:p>
                    <a:p>
                      <a:endParaRPr lang="en-US" sz="1400" b="0" dirty="0" smtClean="0">
                        <a:solidFill>
                          <a:srgbClr val="020202"/>
                        </a:solidFill>
                      </a:endParaRPr>
                    </a:p>
                    <a:p>
                      <a:endParaRPr lang="en-US" sz="1200" dirty="0" smtClean="0">
                        <a:solidFill>
                          <a:srgbClr val="020202"/>
                        </a:solidFill>
                      </a:endParaRPr>
                    </a:p>
                  </a:txBody>
                  <a:tcPr>
                    <a:solidFill>
                      <a:schemeClr val="accent2">
                        <a:lumMod val="60000"/>
                        <a:lumOff val="40000"/>
                      </a:schemeClr>
                    </a:solidFill>
                  </a:tcPr>
                </a:tc>
                <a:tc>
                  <a:txBody>
                    <a:bodyPr/>
                    <a:lstStyle/>
                    <a:p>
                      <a:r>
                        <a:rPr lang="en-US" sz="1400" u="sng" dirty="0" smtClean="0">
                          <a:solidFill>
                            <a:srgbClr val="020202"/>
                          </a:solidFill>
                        </a:rPr>
                        <a:t>Wed</a:t>
                      </a:r>
                      <a:endParaRPr lang="en-US" sz="1200" b="0" u="none" baseline="0" dirty="0" smtClean="0">
                        <a:solidFill>
                          <a:srgbClr val="020202"/>
                        </a:solidFill>
                      </a:endParaRPr>
                    </a:p>
                    <a:p>
                      <a:endParaRPr lang="en-US" sz="1200" b="0" u="none" baseline="0" dirty="0" smtClean="0">
                        <a:solidFill>
                          <a:srgbClr val="020202"/>
                        </a:solidFill>
                      </a:endParaRPr>
                    </a:p>
                    <a:p>
                      <a:r>
                        <a:rPr lang="en-US" sz="1200" b="1" u="none" baseline="0" dirty="0" smtClean="0">
                          <a:solidFill>
                            <a:srgbClr val="020202"/>
                          </a:solidFill>
                        </a:rPr>
                        <a:t>Flagging</a:t>
                      </a:r>
                    </a:p>
                    <a:p>
                      <a:r>
                        <a:rPr lang="en-US" sz="1200" b="1" u="none" baseline="0" dirty="0" smtClean="0">
                          <a:solidFill>
                            <a:srgbClr val="020202"/>
                          </a:solidFill>
                        </a:rPr>
                        <a:t>9:00 a.m.-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baseline="0" dirty="0" smtClean="0">
                          <a:solidFill>
                            <a:srgbClr val="020202"/>
                          </a:solidFill>
                        </a:rPr>
                        <a:t>4:00 p.m.</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solidFill>
                            <a:srgbClr val="0000FF"/>
                          </a:solidFill>
                        </a:rPr>
                        <a:t>Day</a:t>
                      </a:r>
                      <a:r>
                        <a:rPr lang="en-US" sz="1400" u="none" baseline="0" dirty="0" smtClean="0">
                          <a:solidFill>
                            <a:srgbClr val="0000FF"/>
                          </a:solidFill>
                        </a:rPr>
                        <a:t> Off #2</a:t>
                      </a:r>
                      <a:endParaRPr lang="en-US" sz="1400" u="none" dirty="0" smtClean="0">
                        <a:solidFill>
                          <a:srgbClr val="0000FF"/>
                        </a:solidFill>
                      </a:endParaRPr>
                    </a:p>
                    <a:p>
                      <a:r>
                        <a:rPr lang="en-US" sz="1200" b="1" u="none" baseline="0" dirty="0" smtClean="0">
                          <a:solidFill>
                            <a:srgbClr val="020202"/>
                          </a:solidFill>
                        </a:rPr>
                        <a:t>(Not Covered)</a:t>
                      </a:r>
                    </a:p>
                  </a:txBody>
                  <a:tcPr>
                    <a:solidFill>
                      <a:schemeClr val="accent1">
                        <a:lumMod val="40000"/>
                        <a:lumOff val="60000"/>
                      </a:schemeClr>
                    </a:soli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200" b="0" u="none" dirty="0" smtClean="0">
                          <a:solidFill>
                            <a:srgbClr val="020202"/>
                          </a:solidFill>
                        </a:rPr>
                        <a:t>4:00 a.m.</a:t>
                      </a:r>
                    </a:p>
                    <a:p>
                      <a:endParaRPr lang="en-US" sz="1200" b="0" u="sng" dirty="0" smtClean="0">
                        <a:solidFill>
                          <a:srgbClr val="020202"/>
                        </a:solidFill>
                      </a:endParaRPr>
                    </a:p>
                    <a:p>
                      <a:r>
                        <a:rPr lang="en-US" sz="1600" b="1" u="none" dirty="0" smtClean="0">
                          <a:solidFill>
                            <a:srgbClr val="020202"/>
                          </a:solidFill>
                        </a:rPr>
                        <a:t>Type 1</a:t>
                      </a:r>
                    </a:p>
                    <a:p>
                      <a:endParaRPr lang="en-US" sz="1200" b="0" u="sng" dirty="0" smtClean="0">
                        <a:solidFill>
                          <a:srgbClr val="020202"/>
                        </a:solidFill>
                      </a:endParaRPr>
                    </a:p>
                    <a:p>
                      <a:r>
                        <a:rPr lang="en-US" sz="1200" b="0" u="none" dirty="0" smtClean="0">
                          <a:solidFill>
                            <a:srgbClr val="020202"/>
                          </a:solidFill>
                        </a:rPr>
                        <a:t>8 p.m.</a:t>
                      </a:r>
                    </a:p>
                    <a:p>
                      <a:endParaRPr lang="en-US" sz="1400" u="sng" dirty="0" smtClean="0">
                        <a:solidFill>
                          <a:srgbClr val="020202"/>
                        </a:solidFill>
                      </a:endParaRPr>
                    </a:p>
                  </a:txBody>
                  <a:tcPr>
                    <a:solidFill>
                      <a:schemeClr val="accent5">
                        <a:lumMod val="60000"/>
                        <a:lumOff val="40000"/>
                      </a:schemeClr>
                    </a:solidFill>
                  </a:tcPr>
                </a:tc>
              </a:tr>
            </a:tbl>
          </a:graphicData>
        </a:graphic>
      </p:graphicFrame>
      <p:graphicFrame>
        <p:nvGraphicFramePr>
          <p:cNvPr id="38" name="Content Placeholder 3"/>
          <p:cNvGraphicFramePr>
            <a:graphicFrameLocks/>
          </p:cNvGraphicFramePr>
          <p:nvPr/>
        </p:nvGraphicFramePr>
        <p:xfrm>
          <a:off x="609600" y="1295400"/>
          <a:ext cx="8138158" cy="1706880"/>
        </p:xfrm>
        <a:graphic>
          <a:graphicData uri="http://schemas.openxmlformats.org/drawingml/2006/table">
            <a:tbl>
              <a:tblPr firstRow="1" bandRow="1">
                <a:tableStyleId>{5C22544A-7EE6-4342-B048-85BDC9FD1C3A}</a:tableStyleId>
              </a:tblPr>
              <a:tblGrid>
                <a:gridCol w="1162594"/>
                <a:gridCol w="1162594"/>
                <a:gridCol w="1162594"/>
                <a:gridCol w="1162594"/>
                <a:gridCol w="1162594"/>
                <a:gridCol w="1162594"/>
                <a:gridCol w="1162594"/>
              </a:tblGrid>
              <a:tr h="1706880">
                <a:tc>
                  <a:txBody>
                    <a:bodyPr/>
                    <a:lstStyle/>
                    <a:p>
                      <a:r>
                        <a:rPr lang="en-US" sz="1400" u="sng" dirty="0" smtClean="0">
                          <a:solidFill>
                            <a:srgbClr val="020202"/>
                          </a:solidFill>
                        </a:rPr>
                        <a:t>Sun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4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p>
                    <a:p>
                      <a:endParaRPr lang="en-US" sz="1400" dirty="0">
                        <a:solidFill>
                          <a:srgbClr val="020202"/>
                        </a:solidFill>
                      </a:endParaRPr>
                    </a:p>
                  </a:txBody>
                  <a:tcPr>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2700000" scaled="1"/>
                      <a:tileRect/>
                    </a:gradFill>
                  </a:tcPr>
                </a:tc>
                <a:tc>
                  <a:txBody>
                    <a:bodyPr/>
                    <a:lstStyle/>
                    <a:p>
                      <a:r>
                        <a:rPr lang="en-US" sz="1400" u="sng" dirty="0" smtClean="0">
                          <a:solidFill>
                            <a:srgbClr val="020202"/>
                          </a:solidFill>
                        </a:rPr>
                        <a:t>Mon</a:t>
                      </a:r>
                      <a:endParaRPr lang="en-US" sz="1200" dirty="0" smtClean="0">
                        <a:solidFill>
                          <a:srgbClr val="020202"/>
                        </a:solidFill>
                      </a:endParaRPr>
                    </a:p>
                    <a:p>
                      <a:r>
                        <a:rPr lang="en-US" sz="1200" b="0" dirty="0" smtClean="0">
                          <a:solidFill>
                            <a:srgbClr val="020202"/>
                          </a:solidFill>
                        </a:rPr>
                        <a:t>4 a.m</a:t>
                      </a:r>
                      <a:r>
                        <a:rPr lang="en-US" sz="120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Tue</a:t>
                      </a:r>
                      <a:endParaRPr lang="en-US" sz="1200" dirty="0" smtClean="0">
                        <a:solidFill>
                          <a:srgbClr val="020202"/>
                        </a:solidFill>
                      </a:endParaRPr>
                    </a:p>
                    <a:p>
                      <a:r>
                        <a:rPr lang="en-US" sz="1200" b="0" dirty="0" smtClean="0">
                          <a:solidFill>
                            <a:srgbClr val="020202"/>
                          </a:solidFill>
                        </a:rPr>
                        <a:t>4 a.m</a:t>
                      </a:r>
                      <a:r>
                        <a:rPr lang="en-US" sz="1400" b="0" dirty="0" smtClean="0">
                          <a:solidFill>
                            <a:srgbClr val="020202"/>
                          </a:solidFill>
                        </a:rPr>
                        <a:t>.</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endParaRPr lang="en-US" sz="1200" baseline="0" dirty="0" smtClean="0">
                        <a:solidFill>
                          <a:srgbClr val="020202"/>
                        </a:solidFill>
                      </a:endParaRP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Wed</a:t>
                      </a:r>
                      <a:endParaRPr lang="en-US" sz="1200" dirty="0" smtClean="0">
                        <a:solidFill>
                          <a:srgbClr val="020202"/>
                        </a:solidFill>
                      </a:endParaRPr>
                    </a:p>
                    <a:p>
                      <a:r>
                        <a:rPr lang="en-US" sz="1200" b="0" dirty="0" smtClean="0">
                          <a:solidFill>
                            <a:srgbClr val="020202"/>
                          </a:solidFill>
                        </a:rPr>
                        <a:t>4</a:t>
                      </a:r>
                      <a:r>
                        <a:rPr lang="en-US" sz="1200" b="0" baseline="0" dirty="0" smtClean="0">
                          <a:solidFill>
                            <a:srgbClr val="020202"/>
                          </a:solidFill>
                        </a:rPr>
                        <a:t> a.m.</a:t>
                      </a:r>
                      <a:endParaRPr lang="en-US" sz="1200" b="0" dirty="0" smtClean="0">
                        <a:solidFill>
                          <a:srgbClr val="020202"/>
                        </a:solidFill>
                      </a:endParaRP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Thu</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Fri</a:t>
                      </a:r>
                      <a:endParaRPr lang="en-US" sz="1200" dirty="0" smtClean="0">
                        <a:solidFill>
                          <a:srgbClr val="020202"/>
                        </a:solidFill>
                      </a:endParaRPr>
                    </a:p>
                    <a:p>
                      <a:r>
                        <a:rPr lang="en-US" sz="1200" b="0" dirty="0" smtClean="0">
                          <a:solidFill>
                            <a:srgbClr val="020202"/>
                          </a:solidFill>
                        </a:rPr>
                        <a:t>4 a.m.</a:t>
                      </a:r>
                    </a:p>
                    <a:p>
                      <a:endParaRPr lang="en-US" sz="1200" dirty="0" smtClean="0">
                        <a:solidFill>
                          <a:srgbClr val="020202"/>
                        </a:solidFill>
                      </a:endParaRPr>
                    </a:p>
                    <a:p>
                      <a:r>
                        <a:rPr lang="en-US" sz="1600" dirty="0" smtClean="0">
                          <a:solidFill>
                            <a:srgbClr val="020202"/>
                          </a:solidFill>
                        </a:rPr>
                        <a:t>Type</a:t>
                      </a:r>
                      <a:r>
                        <a:rPr lang="en-US" sz="1600" baseline="0" dirty="0" smtClean="0">
                          <a:solidFill>
                            <a:srgbClr val="020202"/>
                          </a:solidFill>
                        </a:rPr>
                        <a:t> 1</a:t>
                      </a:r>
                    </a:p>
                    <a:p>
                      <a:endParaRPr lang="en-US" sz="1200" dirty="0" smtClean="0">
                        <a:solidFill>
                          <a:srgbClr val="020202"/>
                        </a:solidFill>
                      </a:endParaRPr>
                    </a:p>
                    <a:p>
                      <a:r>
                        <a:rPr lang="en-US" sz="1200" b="0" dirty="0" smtClean="0">
                          <a:solidFill>
                            <a:srgbClr val="020202"/>
                          </a:solidFill>
                        </a:rPr>
                        <a:t>8</a:t>
                      </a:r>
                      <a:r>
                        <a:rPr lang="en-US" sz="1200" b="0" baseline="0" dirty="0" smtClean="0">
                          <a:solidFill>
                            <a:srgbClr val="020202"/>
                          </a:solidFill>
                        </a:rPr>
                        <a:t> p.m.</a:t>
                      </a:r>
                      <a:endParaRPr lang="en-US" sz="1200" b="0" dirty="0">
                        <a:solidFill>
                          <a:srgbClr val="020202"/>
                        </a:solidFill>
                      </a:endParaRP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r>
                        <a:rPr lang="en-US" sz="1400" u="sng" dirty="0" smtClean="0">
                          <a:solidFill>
                            <a:srgbClr val="020202"/>
                          </a:solidFill>
                        </a:rPr>
                        <a:t>Sat</a:t>
                      </a:r>
                    </a:p>
                    <a:p>
                      <a:r>
                        <a:rPr lang="en-US" sz="1200" b="0" u="none" dirty="0" smtClean="0">
                          <a:solidFill>
                            <a:srgbClr val="020202"/>
                          </a:solidFill>
                        </a:rPr>
                        <a:t>4 a.m.</a:t>
                      </a:r>
                    </a:p>
                    <a:p>
                      <a:endParaRPr lang="en-US" sz="1400" dirty="0" smtClean="0">
                        <a:solidFill>
                          <a:srgbClr val="020202"/>
                        </a:solidFill>
                      </a:endParaRPr>
                    </a:p>
                    <a:p>
                      <a:r>
                        <a:rPr lang="en-US" sz="1400" dirty="0" smtClean="0">
                          <a:solidFill>
                            <a:srgbClr val="020202"/>
                          </a:solidFill>
                        </a:rPr>
                        <a:t>Type</a:t>
                      </a:r>
                      <a:r>
                        <a:rPr lang="en-US" sz="1400" baseline="0" dirty="0" smtClean="0">
                          <a:solidFill>
                            <a:srgbClr val="020202"/>
                          </a:solidFill>
                        </a:rPr>
                        <a:t> 1</a:t>
                      </a:r>
                    </a:p>
                    <a:p>
                      <a:endParaRPr lang="en-US" sz="1200" baseline="0" dirty="0" smtClean="0">
                        <a:solidFill>
                          <a:srgbClr val="020202"/>
                        </a:solidFill>
                      </a:endParaRPr>
                    </a:p>
                    <a:p>
                      <a:r>
                        <a:rPr lang="en-US" sz="1200" b="0" baseline="0" dirty="0" smtClean="0">
                          <a:solidFill>
                            <a:srgbClr val="020202"/>
                          </a:solidFill>
                        </a:rPr>
                        <a:t>8 p.m.</a:t>
                      </a:r>
                      <a:endParaRPr lang="en-US" sz="1200" b="0" dirty="0" smtClean="0">
                        <a:solidFill>
                          <a:srgbClr val="020202"/>
                        </a:solidFill>
                      </a:endParaRPr>
                    </a:p>
                    <a:p>
                      <a:endParaRPr lang="en-US" sz="1400" dirty="0" smtClean="0">
                        <a:solidFill>
                          <a:srgbClr val="020202"/>
                        </a:solidFill>
                      </a:endParaRPr>
                    </a:p>
                    <a:p>
                      <a:endParaRPr lang="en-US" sz="1400" dirty="0">
                        <a:solidFill>
                          <a:srgbClr val="020202"/>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81976" name="Title 1"/>
          <p:cNvSpPr>
            <a:spLocks noGrp="1"/>
          </p:cNvSpPr>
          <p:nvPr>
            <p:ph type="title" idx="4294967295"/>
          </p:nvPr>
        </p:nvSpPr>
        <p:spPr>
          <a:xfrm>
            <a:off x="990600" y="152401"/>
            <a:ext cx="8153400" cy="685799"/>
          </a:xfrm>
          <a:noFill/>
        </p:spPr>
        <p:txBody>
          <a:bodyPr/>
          <a:lstStyle/>
          <a:p>
            <a:pPr algn="ctr" eaLnBrk="1" hangingPunct="1"/>
            <a:r>
              <a:rPr lang="en-US" sz="3600" dirty="0" smtClean="0"/>
              <a:t>Flagging, Training Class and Deadheading</a:t>
            </a:r>
          </a:p>
        </p:txBody>
      </p:sp>
      <p:sp>
        <p:nvSpPr>
          <p:cNvPr id="6" name="Down Arrow 5"/>
          <p:cNvSpPr/>
          <p:nvPr/>
        </p:nvSpPr>
        <p:spPr>
          <a:xfrm flipH="1">
            <a:off x="1524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p:cNvSpPr/>
          <p:nvPr/>
        </p:nvSpPr>
        <p:spPr>
          <a:xfrm flipH="1">
            <a:off x="2590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38100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flipH="1">
            <a:off x="4876800" y="1524001"/>
            <a:ext cx="76200"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flipH="1">
            <a:off x="72390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flipH="1">
            <a:off x="61722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flipH="1">
            <a:off x="8580440" y="3352801"/>
            <a:ext cx="46037"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flipH="1">
            <a:off x="2743200" y="3352801"/>
            <a:ext cx="76200"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H="1">
            <a:off x="1524000" y="32766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86" name="TextBox 17"/>
          <p:cNvSpPr txBox="1">
            <a:spLocks noChangeArrowheads="1"/>
          </p:cNvSpPr>
          <p:nvPr/>
        </p:nvSpPr>
        <p:spPr bwMode="auto">
          <a:xfrm>
            <a:off x="762001" y="2971801"/>
            <a:ext cx="284052" cy="307777"/>
          </a:xfrm>
          <a:prstGeom prst="rect">
            <a:avLst/>
          </a:prstGeom>
          <a:noFill/>
          <a:ln w="9525">
            <a:noFill/>
            <a:miter lim="800000"/>
            <a:headEnd/>
            <a:tailEnd/>
          </a:ln>
        </p:spPr>
        <p:txBody>
          <a:bodyPr wrap="none">
            <a:spAutoFit/>
          </a:bodyPr>
          <a:lstStyle/>
          <a:p>
            <a:r>
              <a:rPr lang="en-US" sz="1400">
                <a:solidFill>
                  <a:srgbClr val="000000"/>
                </a:solidFill>
              </a:rPr>
              <a:t>1</a:t>
            </a:r>
          </a:p>
        </p:txBody>
      </p:sp>
      <p:sp>
        <p:nvSpPr>
          <p:cNvPr id="81987" name="TextBox 19"/>
          <p:cNvSpPr txBox="1">
            <a:spLocks noChangeArrowheads="1"/>
          </p:cNvSpPr>
          <p:nvPr/>
        </p:nvSpPr>
        <p:spPr bwMode="auto">
          <a:xfrm>
            <a:off x="1981201" y="29718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81988" name="TextBox 21"/>
          <p:cNvSpPr txBox="1">
            <a:spLocks noChangeArrowheads="1"/>
          </p:cNvSpPr>
          <p:nvPr/>
        </p:nvSpPr>
        <p:spPr bwMode="auto">
          <a:xfrm>
            <a:off x="2057401" y="6550026"/>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81989" name="TextBox 22"/>
          <p:cNvSpPr txBox="1">
            <a:spLocks noChangeArrowheads="1"/>
          </p:cNvSpPr>
          <p:nvPr/>
        </p:nvSpPr>
        <p:spPr bwMode="auto">
          <a:xfrm>
            <a:off x="990601" y="6550026"/>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81990" name="TextBox 23"/>
          <p:cNvSpPr txBox="1">
            <a:spLocks noChangeArrowheads="1"/>
          </p:cNvSpPr>
          <p:nvPr/>
        </p:nvSpPr>
        <p:spPr bwMode="auto">
          <a:xfrm>
            <a:off x="7924801" y="2971801"/>
            <a:ext cx="284052" cy="307777"/>
          </a:xfrm>
          <a:prstGeom prst="rect">
            <a:avLst/>
          </a:prstGeom>
          <a:noFill/>
          <a:ln w="9525">
            <a:noFill/>
            <a:miter lim="800000"/>
            <a:headEnd/>
            <a:tailEnd/>
          </a:ln>
        </p:spPr>
        <p:txBody>
          <a:bodyPr wrap="none">
            <a:spAutoFit/>
          </a:bodyPr>
          <a:lstStyle/>
          <a:p>
            <a:r>
              <a:rPr lang="en-US" sz="1400">
                <a:solidFill>
                  <a:srgbClr val="020202"/>
                </a:solidFill>
              </a:rPr>
              <a:t>7</a:t>
            </a:r>
          </a:p>
        </p:txBody>
      </p:sp>
      <p:sp>
        <p:nvSpPr>
          <p:cNvPr id="81991" name="TextBox 24"/>
          <p:cNvSpPr txBox="1">
            <a:spLocks noChangeArrowheads="1"/>
          </p:cNvSpPr>
          <p:nvPr/>
        </p:nvSpPr>
        <p:spPr bwMode="auto">
          <a:xfrm>
            <a:off x="6629401" y="2971801"/>
            <a:ext cx="284052" cy="307777"/>
          </a:xfrm>
          <a:prstGeom prst="rect">
            <a:avLst/>
          </a:prstGeom>
          <a:noFill/>
          <a:ln w="9525">
            <a:noFill/>
            <a:miter lim="800000"/>
            <a:headEnd/>
            <a:tailEnd/>
          </a:ln>
        </p:spPr>
        <p:txBody>
          <a:bodyPr wrap="none">
            <a:spAutoFit/>
          </a:bodyPr>
          <a:lstStyle/>
          <a:p>
            <a:r>
              <a:rPr lang="en-US" sz="1400">
                <a:solidFill>
                  <a:srgbClr val="020202"/>
                </a:solidFill>
              </a:rPr>
              <a:t>6</a:t>
            </a:r>
          </a:p>
        </p:txBody>
      </p:sp>
      <p:sp>
        <p:nvSpPr>
          <p:cNvPr id="81992" name="TextBox 26"/>
          <p:cNvSpPr txBox="1">
            <a:spLocks noChangeArrowheads="1"/>
          </p:cNvSpPr>
          <p:nvPr/>
        </p:nvSpPr>
        <p:spPr bwMode="auto">
          <a:xfrm>
            <a:off x="5486401" y="2971801"/>
            <a:ext cx="284052" cy="307777"/>
          </a:xfrm>
          <a:prstGeom prst="rect">
            <a:avLst/>
          </a:prstGeom>
          <a:noFill/>
          <a:ln w="9525">
            <a:noFill/>
            <a:miter lim="800000"/>
            <a:headEnd/>
            <a:tailEnd/>
          </a:ln>
        </p:spPr>
        <p:txBody>
          <a:bodyPr wrap="none">
            <a:spAutoFit/>
          </a:bodyPr>
          <a:lstStyle/>
          <a:p>
            <a:r>
              <a:rPr lang="en-US" sz="1400">
                <a:solidFill>
                  <a:srgbClr val="020202"/>
                </a:solidFill>
              </a:rPr>
              <a:t>5</a:t>
            </a:r>
          </a:p>
        </p:txBody>
      </p:sp>
      <p:sp>
        <p:nvSpPr>
          <p:cNvPr id="81993" name="TextBox 27"/>
          <p:cNvSpPr txBox="1">
            <a:spLocks noChangeArrowheads="1"/>
          </p:cNvSpPr>
          <p:nvPr/>
        </p:nvSpPr>
        <p:spPr bwMode="auto">
          <a:xfrm>
            <a:off x="3200400" y="2971801"/>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81994" name="TextBox 28"/>
          <p:cNvSpPr txBox="1">
            <a:spLocks noChangeArrowheads="1"/>
          </p:cNvSpPr>
          <p:nvPr/>
        </p:nvSpPr>
        <p:spPr bwMode="auto">
          <a:xfrm>
            <a:off x="4343401" y="2971801"/>
            <a:ext cx="284052" cy="307777"/>
          </a:xfrm>
          <a:prstGeom prst="rect">
            <a:avLst/>
          </a:prstGeom>
          <a:noFill/>
          <a:ln w="9525">
            <a:noFill/>
            <a:miter lim="800000"/>
            <a:headEnd/>
            <a:tailEnd/>
          </a:ln>
        </p:spPr>
        <p:txBody>
          <a:bodyPr wrap="none">
            <a:spAutoFit/>
          </a:bodyPr>
          <a:lstStyle/>
          <a:p>
            <a:r>
              <a:rPr lang="en-US" sz="1400">
                <a:solidFill>
                  <a:srgbClr val="020202"/>
                </a:solidFill>
              </a:rPr>
              <a:t>4</a:t>
            </a:r>
          </a:p>
        </p:txBody>
      </p:sp>
      <p:sp>
        <p:nvSpPr>
          <p:cNvPr id="33" name="Down Arrow 32"/>
          <p:cNvSpPr/>
          <p:nvPr/>
        </p:nvSpPr>
        <p:spPr>
          <a:xfrm flipH="1">
            <a:off x="6172200" y="1447800"/>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Down Arrow 38"/>
          <p:cNvSpPr/>
          <p:nvPr/>
        </p:nvSpPr>
        <p:spPr>
          <a:xfrm>
            <a:off x="7269165" y="3352801"/>
            <a:ext cx="46037" cy="13716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Down Arrow 40"/>
          <p:cNvSpPr/>
          <p:nvPr/>
        </p:nvSpPr>
        <p:spPr>
          <a:xfrm flipH="1">
            <a:off x="8458200" y="1524001"/>
            <a:ext cx="46038" cy="1447800"/>
          </a:xfrm>
          <a:prstGeom prst="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8" name="TextBox 46"/>
          <p:cNvSpPr txBox="1">
            <a:spLocks noChangeArrowheads="1"/>
          </p:cNvSpPr>
          <p:nvPr/>
        </p:nvSpPr>
        <p:spPr bwMode="auto">
          <a:xfrm>
            <a:off x="7924801" y="4800601"/>
            <a:ext cx="284052" cy="307777"/>
          </a:xfrm>
          <a:prstGeom prst="rect">
            <a:avLst/>
          </a:prstGeom>
          <a:noFill/>
          <a:ln w="9525">
            <a:noFill/>
            <a:miter lim="800000"/>
            <a:headEnd/>
            <a:tailEnd/>
          </a:ln>
        </p:spPr>
        <p:txBody>
          <a:bodyPr wrap="none">
            <a:spAutoFit/>
          </a:bodyPr>
          <a:lstStyle/>
          <a:p>
            <a:r>
              <a:rPr lang="en-US" sz="1400">
                <a:solidFill>
                  <a:srgbClr val="020202"/>
                </a:solidFill>
              </a:rPr>
              <a:t>3</a:t>
            </a:r>
          </a:p>
        </p:txBody>
      </p:sp>
      <p:sp>
        <p:nvSpPr>
          <p:cNvPr id="81999" name="TextBox 47"/>
          <p:cNvSpPr txBox="1">
            <a:spLocks noChangeArrowheads="1"/>
          </p:cNvSpPr>
          <p:nvPr/>
        </p:nvSpPr>
        <p:spPr bwMode="auto">
          <a:xfrm>
            <a:off x="6629401" y="4800601"/>
            <a:ext cx="284052" cy="307777"/>
          </a:xfrm>
          <a:prstGeom prst="rect">
            <a:avLst/>
          </a:prstGeom>
          <a:noFill/>
          <a:ln w="9525">
            <a:noFill/>
            <a:miter lim="800000"/>
            <a:headEnd/>
            <a:tailEnd/>
          </a:ln>
        </p:spPr>
        <p:txBody>
          <a:bodyPr wrap="none">
            <a:spAutoFit/>
          </a:bodyPr>
          <a:lstStyle/>
          <a:p>
            <a:r>
              <a:rPr lang="en-US" sz="1400">
                <a:solidFill>
                  <a:srgbClr val="020202"/>
                </a:solidFill>
              </a:rPr>
              <a:t>2</a:t>
            </a:r>
          </a:p>
        </p:txBody>
      </p:sp>
      <p:sp>
        <p:nvSpPr>
          <p:cNvPr id="82000" name="TextBox 48"/>
          <p:cNvSpPr txBox="1">
            <a:spLocks noChangeArrowheads="1"/>
          </p:cNvSpPr>
          <p:nvPr/>
        </p:nvSpPr>
        <p:spPr bwMode="auto">
          <a:xfrm>
            <a:off x="5486401" y="4800601"/>
            <a:ext cx="284052" cy="307777"/>
          </a:xfrm>
          <a:prstGeom prst="rect">
            <a:avLst/>
          </a:prstGeom>
          <a:noFill/>
          <a:ln w="9525">
            <a:noFill/>
            <a:miter lim="800000"/>
            <a:headEnd/>
            <a:tailEnd/>
          </a:ln>
        </p:spPr>
        <p:txBody>
          <a:bodyPr wrap="none">
            <a:spAutoFit/>
          </a:bodyPr>
          <a:lstStyle/>
          <a:p>
            <a:r>
              <a:rPr lang="en-US" sz="1400">
                <a:solidFill>
                  <a:srgbClr val="020202"/>
                </a:solidFill>
              </a:rPr>
              <a:t>1</a:t>
            </a:r>
          </a:p>
        </p:txBody>
      </p:sp>
      <p:sp>
        <p:nvSpPr>
          <p:cNvPr id="82001" name="TextBox 49"/>
          <p:cNvSpPr txBox="1">
            <a:spLocks noChangeArrowheads="1"/>
          </p:cNvSpPr>
          <p:nvPr/>
        </p:nvSpPr>
        <p:spPr bwMode="auto">
          <a:xfrm>
            <a:off x="4267201" y="4800601"/>
            <a:ext cx="370101" cy="307777"/>
          </a:xfrm>
          <a:prstGeom prst="rect">
            <a:avLst/>
          </a:prstGeom>
          <a:noFill/>
          <a:ln w="9525">
            <a:noFill/>
            <a:miter lim="800000"/>
            <a:headEnd/>
            <a:tailEnd/>
          </a:ln>
        </p:spPr>
        <p:txBody>
          <a:bodyPr wrap="none">
            <a:spAutoFit/>
          </a:bodyPr>
          <a:lstStyle/>
          <a:p>
            <a:r>
              <a:rPr lang="en-US" sz="1400">
                <a:solidFill>
                  <a:srgbClr val="020202"/>
                </a:solidFill>
              </a:rPr>
              <a:t>11</a:t>
            </a:r>
          </a:p>
        </p:txBody>
      </p:sp>
      <p:sp>
        <p:nvSpPr>
          <p:cNvPr id="82002" name="TextBox 50"/>
          <p:cNvSpPr txBox="1">
            <a:spLocks noChangeArrowheads="1"/>
          </p:cNvSpPr>
          <p:nvPr/>
        </p:nvSpPr>
        <p:spPr bwMode="auto">
          <a:xfrm>
            <a:off x="3276601" y="4800601"/>
            <a:ext cx="383438" cy="307777"/>
          </a:xfrm>
          <a:prstGeom prst="rect">
            <a:avLst/>
          </a:prstGeom>
          <a:noFill/>
          <a:ln w="9525">
            <a:noFill/>
            <a:miter lim="800000"/>
            <a:headEnd/>
            <a:tailEnd/>
          </a:ln>
        </p:spPr>
        <p:txBody>
          <a:bodyPr wrap="none">
            <a:spAutoFit/>
          </a:bodyPr>
          <a:lstStyle/>
          <a:p>
            <a:r>
              <a:rPr lang="en-US" sz="1400">
                <a:solidFill>
                  <a:srgbClr val="020202"/>
                </a:solidFill>
              </a:rPr>
              <a:t>10</a:t>
            </a:r>
          </a:p>
        </p:txBody>
      </p:sp>
      <p:sp>
        <p:nvSpPr>
          <p:cNvPr id="82003" name="TextBox 51"/>
          <p:cNvSpPr txBox="1">
            <a:spLocks noChangeArrowheads="1"/>
          </p:cNvSpPr>
          <p:nvPr/>
        </p:nvSpPr>
        <p:spPr bwMode="auto">
          <a:xfrm>
            <a:off x="2057401" y="4800601"/>
            <a:ext cx="284052" cy="307777"/>
          </a:xfrm>
          <a:prstGeom prst="rect">
            <a:avLst/>
          </a:prstGeom>
          <a:noFill/>
          <a:ln w="9525">
            <a:noFill/>
            <a:miter lim="800000"/>
            <a:headEnd/>
            <a:tailEnd/>
          </a:ln>
        </p:spPr>
        <p:txBody>
          <a:bodyPr wrap="none">
            <a:spAutoFit/>
          </a:bodyPr>
          <a:lstStyle/>
          <a:p>
            <a:r>
              <a:rPr lang="en-US" sz="1400">
                <a:solidFill>
                  <a:srgbClr val="020202"/>
                </a:solidFill>
              </a:rPr>
              <a:t>9</a:t>
            </a:r>
          </a:p>
        </p:txBody>
      </p:sp>
      <p:sp>
        <p:nvSpPr>
          <p:cNvPr id="82004" name="TextBox 52"/>
          <p:cNvSpPr txBox="1">
            <a:spLocks noChangeArrowheads="1"/>
          </p:cNvSpPr>
          <p:nvPr/>
        </p:nvSpPr>
        <p:spPr bwMode="auto">
          <a:xfrm>
            <a:off x="914401" y="4800601"/>
            <a:ext cx="284052" cy="307777"/>
          </a:xfrm>
          <a:prstGeom prst="rect">
            <a:avLst/>
          </a:prstGeom>
          <a:noFill/>
          <a:ln w="9525">
            <a:noFill/>
            <a:miter lim="800000"/>
            <a:headEnd/>
            <a:tailEnd/>
          </a:ln>
        </p:spPr>
        <p:txBody>
          <a:bodyPr wrap="none">
            <a:spAutoFit/>
          </a:bodyPr>
          <a:lstStyle/>
          <a:p>
            <a:r>
              <a:rPr lang="en-US" sz="1400">
                <a:solidFill>
                  <a:srgbClr val="020202"/>
                </a:solidFill>
              </a:rPr>
              <a:t>8</a:t>
            </a:r>
          </a:p>
        </p:txBody>
      </p:sp>
      <p:sp>
        <p:nvSpPr>
          <p:cNvPr id="82005" name="TextBox 43"/>
          <p:cNvSpPr txBox="1">
            <a:spLocks noChangeArrowheads="1"/>
          </p:cNvSpPr>
          <p:nvPr/>
        </p:nvSpPr>
        <p:spPr bwMode="auto">
          <a:xfrm>
            <a:off x="3505200" y="6550026"/>
            <a:ext cx="228600" cy="307777"/>
          </a:xfrm>
          <a:prstGeom prst="rect">
            <a:avLst/>
          </a:prstGeom>
          <a:noFill/>
          <a:ln w="9525">
            <a:noFill/>
            <a:miter lim="800000"/>
            <a:headEnd/>
            <a:tailEnd/>
          </a:ln>
        </p:spPr>
        <p:txBody>
          <a:bodyPr>
            <a:spAutoFit/>
          </a:bodyPr>
          <a:lstStyle/>
          <a:p>
            <a:r>
              <a:rPr lang="en-US" sz="1400">
                <a:solidFill>
                  <a:srgbClr val="020202"/>
                </a:solidFill>
              </a:rPr>
              <a:t>6</a:t>
            </a:r>
          </a:p>
        </p:txBody>
      </p:sp>
      <p:sp>
        <p:nvSpPr>
          <p:cNvPr id="82006" name="TextBox 44"/>
          <p:cNvSpPr txBox="1">
            <a:spLocks noChangeArrowheads="1"/>
          </p:cNvSpPr>
          <p:nvPr/>
        </p:nvSpPr>
        <p:spPr bwMode="auto">
          <a:xfrm>
            <a:off x="4648200" y="6550026"/>
            <a:ext cx="228600" cy="307777"/>
          </a:xfrm>
          <a:prstGeom prst="rect">
            <a:avLst/>
          </a:prstGeom>
          <a:noFill/>
          <a:ln w="9525">
            <a:noFill/>
            <a:miter lim="800000"/>
            <a:headEnd/>
            <a:tailEnd/>
          </a:ln>
        </p:spPr>
        <p:txBody>
          <a:bodyPr>
            <a:spAutoFit/>
          </a:bodyPr>
          <a:lstStyle/>
          <a:p>
            <a:r>
              <a:rPr lang="en-US" sz="1400">
                <a:solidFill>
                  <a:srgbClr val="020202"/>
                </a:solidFill>
              </a:rPr>
              <a:t>7</a:t>
            </a:r>
          </a:p>
        </p:txBody>
      </p:sp>
      <p:sp>
        <p:nvSpPr>
          <p:cNvPr id="82007" name="TextBox 45"/>
          <p:cNvSpPr txBox="1">
            <a:spLocks noChangeArrowheads="1"/>
          </p:cNvSpPr>
          <p:nvPr/>
        </p:nvSpPr>
        <p:spPr bwMode="auto">
          <a:xfrm>
            <a:off x="8077200" y="6550026"/>
            <a:ext cx="228600" cy="307777"/>
          </a:xfrm>
          <a:prstGeom prst="rect">
            <a:avLst/>
          </a:prstGeom>
          <a:noFill/>
          <a:ln w="9525">
            <a:noFill/>
            <a:miter lim="800000"/>
            <a:headEnd/>
            <a:tailEnd/>
          </a:ln>
        </p:spPr>
        <p:txBody>
          <a:bodyPr>
            <a:spAutoFit/>
          </a:bodyPr>
          <a:lstStyle/>
          <a:p>
            <a:r>
              <a:rPr lang="en-US" sz="1400">
                <a:solidFill>
                  <a:srgbClr val="020202"/>
                </a:solidFill>
              </a:rPr>
              <a:t>3</a:t>
            </a:r>
          </a:p>
        </p:txBody>
      </p:sp>
      <p:sp>
        <p:nvSpPr>
          <p:cNvPr id="82008" name="TextBox 53"/>
          <p:cNvSpPr txBox="1">
            <a:spLocks noChangeArrowheads="1"/>
          </p:cNvSpPr>
          <p:nvPr/>
        </p:nvSpPr>
        <p:spPr bwMode="auto">
          <a:xfrm>
            <a:off x="6934200" y="6550026"/>
            <a:ext cx="228600" cy="307777"/>
          </a:xfrm>
          <a:prstGeom prst="rect">
            <a:avLst/>
          </a:prstGeom>
          <a:noFill/>
          <a:ln w="9525">
            <a:noFill/>
            <a:miter lim="800000"/>
            <a:headEnd/>
            <a:tailEnd/>
          </a:ln>
        </p:spPr>
        <p:txBody>
          <a:bodyPr>
            <a:spAutoFit/>
          </a:bodyPr>
          <a:lstStyle/>
          <a:p>
            <a:r>
              <a:rPr lang="en-US" sz="1400">
                <a:solidFill>
                  <a:srgbClr val="020202"/>
                </a:solidFill>
              </a:rPr>
              <a:t>2</a:t>
            </a:r>
          </a:p>
        </p:txBody>
      </p:sp>
      <p:sp>
        <p:nvSpPr>
          <p:cNvPr id="82009" name="TextBox 54"/>
          <p:cNvSpPr txBox="1">
            <a:spLocks noChangeArrowheads="1"/>
          </p:cNvSpPr>
          <p:nvPr/>
        </p:nvSpPr>
        <p:spPr bwMode="auto">
          <a:xfrm>
            <a:off x="5867400" y="6550026"/>
            <a:ext cx="228600" cy="307777"/>
          </a:xfrm>
          <a:prstGeom prst="rect">
            <a:avLst/>
          </a:prstGeom>
          <a:noFill/>
          <a:ln w="9525">
            <a:noFill/>
            <a:miter lim="800000"/>
            <a:headEnd/>
            <a:tailEnd/>
          </a:ln>
        </p:spPr>
        <p:txBody>
          <a:bodyPr>
            <a:spAutoFit/>
          </a:bodyPr>
          <a:lstStyle/>
          <a:p>
            <a:r>
              <a:rPr lang="en-US" sz="1400">
                <a:solidFill>
                  <a:srgbClr val="020202"/>
                </a:solidFill>
              </a:rPr>
              <a:t>1</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609600" y="0"/>
            <a:ext cx="8534400" cy="914400"/>
          </a:xfrm>
          <a:prstGeom prst="rect">
            <a:avLst/>
          </a:prstGeom>
          <a:noFill/>
          <a:ln w="9525">
            <a:noFill/>
            <a:miter lim="800000"/>
            <a:headEnd/>
            <a:tailEnd/>
          </a:ln>
        </p:spPr>
        <p:txBody>
          <a:bodyPr anchor="ctr"/>
          <a:lstStyle/>
          <a:p>
            <a:pPr algn="ctr">
              <a:defRPr/>
            </a:pPr>
            <a:r>
              <a:rPr lang="en-US" sz="3600" i="1" kern="0" dirty="0">
                <a:solidFill>
                  <a:schemeClr val="bg1"/>
                </a:solidFill>
                <a:latin typeface="+mj-lt"/>
                <a:ea typeface="+mj-ea"/>
                <a:cs typeface="+mj-cs"/>
              </a:rPr>
              <a:t>Flagging, Training Class and Deadheading</a:t>
            </a:r>
          </a:p>
        </p:txBody>
      </p:sp>
      <p:graphicFrame>
        <p:nvGraphicFramePr>
          <p:cNvPr id="24578" name="Object 3"/>
          <p:cNvGraphicFramePr>
            <a:graphicFrameLocks noChangeAspect="1"/>
          </p:cNvGraphicFramePr>
          <p:nvPr/>
        </p:nvGraphicFramePr>
        <p:xfrm>
          <a:off x="153990" y="1146176"/>
          <a:ext cx="8402637" cy="5711825"/>
        </p:xfrm>
        <a:graphic>
          <a:graphicData uri="http://schemas.openxmlformats.org/presentationml/2006/ole">
            <p:oleObj spid="_x0000_s24578" name="Document" r:id="rId3" imgW="9672980" imgH="7372000" progId="Word.Document.8">
              <p:embed/>
            </p:oleObj>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609600" y="0"/>
            <a:ext cx="8534400" cy="990600"/>
          </a:xfrm>
          <a:prstGeom prst="rect">
            <a:avLst/>
          </a:prstGeom>
          <a:noFill/>
          <a:ln w="9525">
            <a:noFill/>
            <a:miter lim="800000"/>
            <a:headEnd/>
            <a:tailEnd/>
          </a:ln>
        </p:spPr>
        <p:txBody>
          <a:bodyPr anchor="ctr"/>
          <a:lstStyle/>
          <a:p>
            <a:pPr algn="ctr">
              <a:defRPr/>
            </a:pPr>
            <a:r>
              <a:rPr lang="en-US" sz="3600" i="1" kern="0" dirty="0">
                <a:solidFill>
                  <a:schemeClr val="bg1"/>
                </a:solidFill>
                <a:latin typeface="+mj-lt"/>
                <a:ea typeface="+mj-ea"/>
                <a:cs typeface="+mj-cs"/>
              </a:rPr>
              <a:t>Flagging, Training Class and Deadheading</a:t>
            </a:r>
          </a:p>
        </p:txBody>
      </p:sp>
      <p:graphicFrame>
        <p:nvGraphicFramePr>
          <p:cNvPr id="25602" name="Object 3"/>
          <p:cNvGraphicFramePr>
            <a:graphicFrameLocks noChangeAspect="1"/>
          </p:cNvGraphicFramePr>
          <p:nvPr/>
        </p:nvGraphicFramePr>
        <p:xfrm>
          <a:off x="155577" y="1143000"/>
          <a:ext cx="8334375" cy="5715000"/>
        </p:xfrm>
        <a:graphic>
          <a:graphicData uri="http://schemas.openxmlformats.org/presentationml/2006/ole">
            <p:oleObj spid="_x0000_s25602" name="Document" r:id="rId4" imgW="9672980" imgH="7483112" progId="Word.Document.8">
              <p:embed/>
            </p:oleObj>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609600" y="0"/>
            <a:ext cx="8534400" cy="990600"/>
          </a:xfrm>
          <a:prstGeom prst="rect">
            <a:avLst/>
          </a:prstGeom>
          <a:noFill/>
          <a:ln w="9525">
            <a:noFill/>
            <a:miter lim="800000"/>
            <a:headEnd/>
            <a:tailEnd/>
          </a:ln>
        </p:spPr>
        <p:txBody>
          <a:bodyPr anchor="ctr"/>
          <a:lstStyle/>
          <a:p>
            <a:pPr algn="ctr">
              <a:defRPr/>
            </a:pPr>
            <a:r>
              <a:rPr lang="en-US" sz="3600" i="1" kern="0" dirty="0">
                <a:solidFill>
                  <a:schemeClr val="bg1"/>
                </a:solidFill>
                <a:latin typeface="+mj-lt"/>
                <a:ea typeface="+mj-ea"/>
                <a:cs typeface="+mj-cs"/>
              </a:rPr>
              <a:t>Flagging, Training Class and Deadheading</a:t>
            </a:r>
          </a:p>
        </p:txBody>
      </p:sp>
      <p:graphicFrame>
        <p:nvGraphicFramePr>
          <p:cNvPr id="26626" name="Object 3"/>
          <p:cNvGraphicFramePr>
            <a:graphicFrameLocks noChangeAspect="1"/>
          </p:cNvGraphicFramePr>
          <p:nvPr/>
        </p:nvGraphicFramePr>
        <p:xfrm>
          <a:off x="155577" y="1143001"/>
          <a:ext cx="8437563" cy="5715000"/>
        </p:xfrm>
        <a:graphic>
          <a:graphicData uri="http://schemas.openxmlformats.org/presentationml/2006/ole">
            <p:oleObj spid="_x0000_s26626" name="Document" r:id="rId4" imgW="9672980" imgH="7403747" progId="Word.Document.8">
              <p:embed/>
            </p:oleObj>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smtClean="0"/>
              <a:t>Lets Review…..</a:t>
            </a:r>
          </a:p>
        </p:txBody>
      </p:sp>
      <p:pic>
        <p:nvPicPr>
          <p:cNvPr id="82947" name="Content Placeholder 3"/>
          <p:cNvPicPr>
            <a:picLocks noGrp="1"/>
          </p:cNvPicPr>
          <p:nvPr>
            <p:ph idx="1"/>
          </p:nvPr>
        </p:nvPicPr>
        <p:blipFill>
          <a:blip r:embed="rId3" cstate="print"/>
          <a:srcRect t="12370"/>
          <a:stretch>
            <a:fillRect/>
          </a:stretch>
        </p:blipFill>
        <p:spPr>
          <a:xfrm>
            <a:off x="457200" y="1466850"/>
            <a:ext cx="8229600" cy="4911725"/>
          </a:xfrm>
        </p:spPr>
      </p:pic>
      <p:sp>
        <p:nvSpPr>
          <p:cNvPr id="5" name="Rectangle 4"/>
          <p:cNvSpPr/>
          <p:nvPr/>
        </p:nvSpPr>
        <p:spPr>
          <a:xfrm>
            <a:off x="533400" y="1524001"/>
            <a:ext cx="8077200" cy="18288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33400" y="3352800"/>
            <a:ext cx="8077200" cy="1905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533400" y="5257800"/>
            <a:ext cx="8077200" cy="1219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xit" presetSubtype="32" fill="hold" grpId="1" nodeType="clickEffect">
                                  <p:stCondLst>
                                    <p:cond delay="0"/>
                                  </p:stCondLst>
                                  <p:childTnLst>
                                    <p:animEffect transition="out" filter="diamond(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Grp="1" noChangeArrowheads="1"/>
          </p:cNvSpPr>
          <p:nvPr>
            <p:ph type="title"/>
          </p:nvPr>
        </p:nvSpPr>
        <p:spPr>
          <a:xfrm>
            <a:off x="990600" y="227013"/>
            <a:ext cx="7740650" cy="762000"/>
          </a:xfrm>
        </p:spPr>
        <p:txBody>
          <a:bodyPr/>
          <a:lstStyle/>
          <a:p>
            <a:pPr eaLnBrk="1" hangingPunct="1"/>
            <a:r>
              <a:rPr lang="en-US" smtClean="0"/>
              <a:t>Hours of Service by the Numbers</a:t>
            </a:r>
          </a:p>
        </p:txBody>
      </p:sp>
      <p:sp>
        <p:nvSpPr>
          <p:cNvPr id="83971" name="Oval 5"/>
          <p:cNvSpPr>
            <a:spLocks noChangeArrowheads="1"/>
          </p:cNvSpPr>
          <p:nvPr/>
        </p:nvSpPr>
        <p:spPr bwMode="ltGray">
          <a:xfrm>
            <a:off x="2187575" y="4465638"/>
            <a:ext cx="5562600" cy="1325562"/>
          </a:xfrm>
          <a:prstGeom prst="ellipse">
            <a:avLst/>
          </a:prstGeom>
          <a:gradFill rotWithShape="1">
            <a:gsLst>
              <a:gs pos="0">
                <a:srgbClr val="292929"/>
              </a:gs>
              <a:gs pos="100000">
                <a:schemeClr val="bg1"/>
              </a:gs>
            </a:gsLst>
            <a:lin ang="2700000" scaled="1"/>
          </a:gradFill>
          <a:ln w="3175">
            <a:noFill/>
            <a:round/>
            <a:headEnd/>
            <a:tailEnd type="none" w="sm" len="sm"/>
          </a:ln>
        </p:spPr>
        <p:txBody>
          <a:bodyPr vert="eaVert" wrap="none" lIns="92075" tIns="46038" rIns="92075" bIns="46038" anchor="ctr"/>
          <a:lstStyle/>
          <a:p>
            <a:endParaRPr lang="en-US"/>
          </a:p>
        </p:txBody>
      </p:sp>
      <p:sp>
        <p:nvSpPr>
          <p:cNvPr id="83972" name="Oval 6"/>
          <p:cNvSpPr>
            <a:spLocks noChangeArrowheads="1"/>
          </p:cNvSpPr>
          <p:nvPr/>
        </p:nvSpPr>
        <p:spPr bwMode="gray">
          <a:xfrm rot="-998297">
            <a:off x="1530352" y="2362201"/>
            <a:ext cx="5762625" cy="3016250"/>
          </a:xfrm>
          <a:prstGeom prst="ellipse">
            <a:avLst/>
          </a:prstGeom>
          <a:gradFill rotWithShape="0">
            <a:gsLst>
              <a:gs pos="0">
                <a:srgbClr val="29698D"/>
              </a:gs>
              <a:gs pos="50000">
                <a:srgbClr val="CBDBE3"/>
              </a:gs>
              <a:gs pos="100000">
                <a:srgbClr val="29698D"/>
              </a:gs>
            </a:gsLst>
            <a:lin ang="0" scaled="1"/>
          </a:gradFill>
          <a:ln w="12700">
            <a:noFill/>
            <a:round/>
            <a:headEnd type="none" w="sm" len="sm"/>
            <a:tailEnd type="none" w="sm" len="sm"/>
          </a:ln>
        </p:spPr>
        <p:txBody>
          <a:bodyPr wrap="none" anchor="ctr"/>
          <a:lstStyle/>
          <a:p>
            <a:endParaRPr lang="en-US"/>
          </a:p>
        </p:txBody>
      </p:sp>
      <p:sp>
        <p:nvSpPr>
          <p:cNvPr id="83973" name="Oval 7"/>
          <p:cNvSpPr>
            <a:spLocks noChangeArrowheads="1"/>
          </p:cNvSpPr>
          <p:nvPr/>
        </p:nvSpPr>
        <p:spPr bwMode="gray">
          <a:xfrm rot="-998297">
            <a:off x="1517650" y="2190750"/>
            <a:ext cx="5564188" cy="2922588"/>
          </a:xfrm>
          <a:prstGeom prst="ellipse">
            <a:avLst/>
          </a:prstGeom>
          <a:gradFill rotWithShape="1">
            <a:gsLst>
              <a:gs pos="0">
                <a:srgbClr val="208282"/>
              </a:gs>
              <a:gs pos="100000">
                <a:srgbClr val="33CCCC"/>
              </a:gs>
            </a:gsLst>
            <a:lin ang="2700000" scaled="1"/>
          </a:gradFill>
          <a:ln w="12700">
            <a:noFill/>
            <a:round/>
            <a:headEnd type="none" w="sm" len="sm"/>
            <a:tailEnd type="none" w="sm" len="sm"/>
          </a:ln>
        </p:spPr>
        <p:txBody>
          <a:bodyPr wrap="none" anchor="ctr"/>
          <a:lstStyle/>
          <a:p>
            <a:endParaRPr lang="en-US"/>
          </a:p>
        </p:txBody>
      </p:sp>
      <p:sp>
        <p:nvSpPr>
          <p:cNvPr id="83974" name="Arc 8"/>
          <p:cNvSpPr>
            <a:spLocks/>
          </p:cNvSpPr>
          <p:nvPr/>
        </p:nvSpPr>
        <p:spPr bwMode="gray">
          <a:xfrm rot="-998297">
            <a:off x="4391027" y="3262313"/>
            <a:ext cx="2652713" cy="1320800"/>
          </a:xfrm>
          <a:custGeom>
            <a:avLst/>
            <a:gdLst>
              <a:gd name="T0" fmla="*/ 2147483647 w 19933"/>
              <a:gd name="T1" fmla="*/ 2147483647 h 19523"/>
              <a:gd name="T2" fmla="*/ 2147483647 w 19933"/>
              <a:gd name="T3" fmla="*/ 2147483647 h 19523"/>
              <a:gd name="T4" fmla="*/ 0 w 19933"/>
              <a:gd name="T5" fmla="*/ 0 h 19523"/>
              <a:gd name="T6" fmla="*/ 0 60000 65536"/>
              <a:gd name="T7" fmla="*/ 0 60000 65536"/>
              <a:gd name="T8" fmla="*/ 0 60000 65536"/>
              <a:gd name="T9" fmla="*/ 0 w 19933"/>
              <a:gd name="T10" fmla="*/ 0 h 19523"/>
              <a:gd name="T11" fmla="*/ 19933 w 19933"/>
              <a:gd name="T12" fmla="*/ 19523 h 19523"/>
            </a:gdLst>
            <a:ahLst/>
            <a:cxnLst>
              <a:cxn ang="T6">
                <a:pos x="T0" y="T1"/>
              </a:cxn>
              <a:cxn ang="T7">
                <a:pos x="T2" y="T3"/>
              </a:cxn>
              <a:cxn ang="T8">
                <a:pos x="T4" y="T5"/>
              </a:cxn>
            </a:cxnLst>
            <a:rect l="T9" t="T10" r="T11" b="T12"/>
            <a:pathLst>
              <a:path w="19933" h="19523" fill="none" extrusionOk="0">
                <a:moveTo>
                  <a:pt x="19932" y="8320"/>
                </a:moveTo>
                <a:cubicBezTo>
                  <a:pt x="17876" y="13247"/>
                  <a:pt x="14067" y="17238"/>
                  <a:pt x="9241" y="19522"/>
                </a:cubicBezTo>
              </a:path>
              <a:path w="19933" h="19523" stroke="0" extrusionOk="0">
                <a:moveTo>
                  <a:pt x="19932" y="8320"/>
                </a:moveTo>
                <a:cubicBezTo>
                  <a:pt x="17876" y="13247"/>
                  <a:pt x="14067" y="17238"/>
                  <a:pt x="9241" y="19522"/>
                </a:cubicBezTo>
                <a:lnTo>
                  <a:pt x="0" y="0"/>
                </a:lnTo>
                <a:close/>
              </a:path>
            </a:pathLst>
          </a:custGeom>
          <a:solidFill>
            <a:srgbClr val="D9AF13"/>
          </a:solidFill>
          <a:ln w="12700">
            <a:noFill/>
            <a:round/>
            <a:headEnd type="none" w="sm" len="sm"/>
            <a:tailEnd type="none" w="sm" len="sm"/>
          </a:ln>
        </p:spPr>
        <p:txBody>
          <a:bodyPr wrap="none" anchor="ctr"/>
          <a:lstStyle/>
          <a:p>
            <a:endParaRPr lang="en-US"/>
          </a:p>
        </p:txBody>
      </p:sp>
      <p:sp>
        <p:nvSpPr>
          <p:cNvPr id="83975" name="Arc 10"/>
          <p:cNvSpPr>
            <a:spLocks/>
          </p:cNvSpPr>
          <p:nvPr/>
        </p:nvSpPr>
        <p:spPr bwMode="gray">
          <a:xfrm rot="20088617" flipH="1">
            <a:off x="1200150" y="4497388"/>
            <a:ext cx="2876550" cy="1630362"/>
          </a:xfrm>
          <a:custGeom>
            <a:avLst/>
            <a:gdLst>
              <a:gd name="T0" fmla="*/ 2147483647 w 21600"/>
              <a:gd name="T1" fmla="*/ 0 h 24439"/>
              <a:gd name="T2" fmla="*/ 2147483647 w 21600"/>
              <a:gd name="T3" fmla="*/ 2147483647 h 24439"/>
              <a:gd name="T4" fmla="*/ 0 w 21600"/>
              <a:gd name="T5" fmla="*/ 2147483647 h 24439"/>
              <a:gd name="T6" fmla="*/ 0 60000 65536"/>
              <a:gd name="T7" fmla="*/ 0 60000 65536"/>
              <a:gd name="T8" fmla="*/ 0 60000 65536"/>
              <a:gd name="T9" fmla="*/ 0 w 21600"/>
              <a:gd name="T10" fmla="*/ 0 h 24439"/>
              <a:gd name="T11" fmla="*/ 21600 w 21600"/>
              <a:gd name="T12" fmla="*/ 24439 h 24439"/>
            </a:gdLst>
            <a:ahLst/>
            <a:cxnLst>
              <a:cxn ang="T6">
                <a:pos x="T0" y="T1"/>
              </a:cxn>
              <a:cxn ang="T7">
                <a:pos x="T2" y="T3"/>
              </a:cxn>
              <a:cxn ang="T8">
                <a:pos x="T4" y="T5"/>
              </a:cxn>
            </a:cxnLst>
            <a:rect l="T9" t="T10" r="T11" b="T12"/>
            <a:pathLst>
              <a:path w="21600" h="24439" fill="none" extrusionOk="0">
                <a:moveTo>
                  <a:pt x="20452" y="-1"/>
                </a:moveTo>
                <a:cubicBezTo>
                  <a:pt x="21212" y="2237"/>
                  <a:pt x="21600" y="4584"/>
                  <a:pt x="21600" y="6947"/>
                </a:cubicBezTo>
                <a:cubicBezTo>
                  <a:pt x="21600" y="13871"/>
                  <a:pt x="18280" y="20376"/>
                  <a:pt x="12672" y="24438"/>
                </a:cubicBezTo>
              </a:path>
              <a:path w="21600" h="24439" stroke="0" extrusionOk="0">
                <a:moveTo>
                  <a:pt x="20452" y="-1"/>
                </a:moveTo>
                <a:cubicBezTo>
                  <a:pt x="21212" y="2237"/>
                  <a:pt x="21600" y="4584"/>
                  <a:pt x="21600" y="6947"/>
                </a:cubicBezTo>
                <a:cubicBezTo>
                  <a:pt x="21600" y="13871"/>
                  <a:pt x="18280" y="20376"/>
                  <a:pt x="12672" y="24438"/>
                </a:cubicBezTo>
                <a:lnTo>
                  <a:pt x="0" y="6947"/>
                </a:lnTo>
                <a:close/>
              </a:path>
            </a:pathLst>
          </a:custGeom>
          <a:gradFill rotWithShape="1">
            <a:gsLst>
              <a:gs pos="0">
                <a:srgbClr val="ABD9F2"/>
              </a:gs>
              <a:gs pos="100000">
                <a:srgbClr val="47ABE3"/>
              </a:gs>
            </a:gsLst>
            <a:lin ang="2700000" scaled="1"/>
          </a:gradFill>
          <a:ln w="12700">
            <a:noFill/>
            <a:round/>
            <a:headEnd type="none" w="sm" len="sm"/>
            <a:tailEnd type="none" w="sm" len="sm"/>
          </a:ln>
        </p:spPr>
        <p:txBody>
          <a:bodyPr wrap="none" anchor="ctr"/>
          <a:lstStyle/>
          <a:p>
            <a:endParaRPr lang="en-US"/>
          </a:p>
        </p:txBody>
      </p:sp>
      <p:sp>
        <p:nvSpPr>
          <p:cNvPr id="83976" name="Arc 11"/>
          <p:cNvSpPr>
            <a:spLocks/>
          </p:cNvSpPr>
          <p:nvPr/>
        </p:nvSpPr>
        <p:spPr bwMode="gray">
          <a:xfrm rot="-998297">
            <a:off x="3409950" y="1997076"/>
            <a:ext cx="2814638" cy="1417638"/>
          </a:xfrm>
          <a:custGeom>
            <a:avLst/>
            <a:gdLst>
              <a:gd name="T0" fmla="*/ 0 w 21397"/>
              <a:gd name="T1" fmla="*/ 2147483647 h 21600"/>
              <a:gd name="T2" fmla="*/ 2147483647 w 21397"/>
              <a:gd name="T3" fmla="*/ 2147483647 h 21600"/>
              <a:gd name="T4" fmla="*/ 2147483647 w 21397"/>
              <a:gd name="T5" fmla="*/ 2147483647 h 21600"/>
              <a:gd name="T6" fmla="*/ 0 60000 65536"/>
              <a:gd name="T7" fmla="*/ 0 60000 65536"/>
              <a:gd name="T8" fmla="*/ 0 60000 65536"/>
              <a:gd name="T9" fmla="*/ 0 w 21397"/>
              <a:gd name="T10" fmla="*/ 0 h 21600"/>
              <a:gd name="T11" fmla="*/ 21397 w 21397"/>
              <a:gd name="T12" fmla="*/ 21600 h 21600"/>
            </a:gdLst>
            <a:ahLst/>
            <a:cxnLst>
              <a:cxn ang="T6">
                <a:pos x="T0" y="T1"/>
              </a:cxn>
              <a:cxn ang="T7">
                <a:pos x="T2" y="T3"/>
              </a:cxn>
              <a:cxn ang="T8">
                <a:pos x="T4" y="T5"/>
              </a:cxn>
            </a:cxnLst>
            <a:rect l="T9" t="T10" r="T11" b="T12"/>
            <a:pathLst>
              <a:path w="21397" h="21600" fill="none" extrusionOk="0">
                <a:moveTo>
                  <a:pt x="0" y="549"/>
                </a:moveTo>
                <a:cubicBezTo>
                  <a:pt x="1587" y="184"/>
                  <a:pt x="3210" y="-1"/>
                  <a:pt x="4839" y="0"/>
                </a:cubicBezTo>
                <a:cubicBezTo>
                  <a:pt x="11230" y="0"/>
                  <a:pt x="17293" y="2830"/>
                  <a:pt x="21397" y="7729"/>
                </a:cubicBezTo>
              </a:path>
              <a:path w="21397" h="21600" stroke="0" extrusionOk="0">
                <a:moveTo>
                  <a:pt x="0" y="549"/>
                </a:moveTo>
                <a:cubicBezTo>
                  <a:pt x="1587" y="184"/>
                  <a:pt x="3210" y="-1"/>
                  <a:pt x="4839" y="0"/>
                </a:cubicBezTo>
                <a:cubicBezTo>
                  <a:pt x="11230" y="0"/>
                  <a:pt x="17293" y="2830"/>
                  <a:pt x="21397" y="7729"/>
                </a:cubicBezTo>
                <a:lnTo>
                  <a:pt x="4839" y="21600"/>
                </a:lnTo>
                <a:close/>
              </a:path>
            </a:pathLst>
          </a:custGeom>
          <a:gradFill rotWithShape="1">
            <a:gsLst>
              <a:gs pos="0">
                <a:srgbClr val="4F4A73"/>
              </a:gs>
              <a:gs pos="100000">
                <a:srgbClr val="AAA0F8"/>
              </a:gs>
            </a:gsLst>
            <a:lin ang="2700000" scaled="1"/>
          </a:gradFill>
          <a:ln w="12700">
            <a:noFill/>
            <a:round/>
            <a:headEnd type="none" w="sm" len="sm"/>
            <a:tailEnd type="none" w="sm" len="sm"/>
          </a:ln>
        </p:spPr>
        <p:txBody>
          <a:bodyPr wrap="none" anchor="ctr"/>
          <a:lstStyle/>
          <a:p>
            <a:endParaRPr lang="en-US"/>
          </a:p>
        </p:txBody>
      </p:sp>
      <p:sp>
        <p:nvSpPr>
          <p:cNvPr id="83977" name="Arc 12"/>
          <p:cNvSpPr>
            <a:spLocks/>
          </p:cNvSpPr>
          <p:nvPr/>
        </p:nvSpPr>
        <p:spPr bwMode="gray">
          <a:xfrm rot="20601703" flipH="1">
            <a:off x="1371600" y="2649538"/>
            <a:ext cx="2762250" cy="1381125"/>
          </a:xfrm>
          <a:custGeom>
            <a:avLst/>
            <a:gdLst>
              <a:gd name="T0" fmla="*/ 2147483647 w 20934"/>
              <a:gd name="T1" fmla="*/ 0 h 21142"/>
              <a:gd name="T2" fmla="*/ 2147483647 w 20934"/>
              <a:gd name="T3" fmla="*/ 2147483647 h 21142"/>
              <a:gd name="T4" fmla="*/ 0 w 20934"/>
              <a:gd name="T5" fmla="*/ 2147483647 h 21142"/>
              <a:gd name="T6" fmla="*/ 0 60000 65536"/>
              <a:gd name="T7" fmla="*/ 0 60000 65536"/>
              <a:gd name="T8" fmla="*/ 0 60000 65536"/>
              <a:gd name="T9" fmla="*/ 0 w 20934"/>
              <a:gd name="T10" fmla="*/ 0 h 21142"/>
              <a:gd name="T11" fmla="*/ 20934 w 20934"/>
              <a:gd name="T12" fmla="*/ 21142 h 21142"/>
            </a:gdLst>
            <a:ahLst/>
            <a:cxnLst>
              <a:cxn ang="T6">
                <a:pos x="T0" y="T1"/>
              </a:cxn>
              <a:cxn ang="T7">
                <a:pos x="T2" y="T3"/>
              </a:cxn>
              <a:cxn ang="T8">
                <a:pos x="T4" y="T5"/>
              </a:cxn>
            </a:cxnLst>
            <a:rect l="T9" t="T10" r="T11" b="T12"/>
            <a:pathLst>
              <a:path w="20934" h="21142" fill="none" extrusionOk="0">
                <a:moveTo>
                  <a:pt x="4423" y="-1"/>
                </a:moveTo>
                <a:cubicBezTo>
                  <a:pt x="12495" y="1688"/>
                  <a:pt x="18902" y="7826"/>
                  <a:pt x="20934" y="15819"/>
                </a:cubicBezTo>
              </a:path>
              <a:path w="20934" h="21142" stroke="0" extrusionOk="0">
                <a:moveTo>
                  <a:pt x="4423" y="-1"/>
                </a:moveTo>
                <a:cubicBezTo>
                  <a:pt x="12495" y="1688"/>
                  <a:pt x="18902" y="7826"/>
                  <a:pt x="20934" y="15819"/>
                </a:cubicBezTo>
                <a:lnTo>
                  <a:pt x="0" y="21142"/>
                </a:lnTo>
                <a:close/>
              </a:path>
            </a:pathLst>
          </a:custGeom>
          <a:gradFill rotWithShape="1">
            <a:gsLst>
              <a:gs pos="0">
                <a:srgbClr val="47ABE3"/>
              </a:gs>
              <a:gs pos="100000">
                <a:srgbClr val="214F69"/>
              </a:gs>
            </a:gsLst>
            <a:lin ang="2700000" scaled="1"/>
          </a:gradFill>
          <a:ln w="12700">
            <a:noFill/>
            <a:round/>
            <a:headEnd type="none" w="sm" len="sm"/>
            <a:tailEnd type="none" w="sm" len="sm"/>
          </a:ln>
        </p:spPr>
        <p:txBody>
          <a:bodyPr wrap="none" anchor="ctr"/>
          <a:lstStyle/>
          <a:p>
            <a:endParaRPr lang="en-US"/>
          </a:p>
        </p:txBody>
      </p:sp>
      <p:sp>
        <p:nvSpPr>
          <p:cNvPr id="83978" name="Freeform 13"/>
          <p:cNvSpPr>
            <a:spLocks/>
          </p:cNvSpPr>
          <p:nvPr/>
        </p:nvSpPr>
        <p:spPr bwMode="gray">
          <a:xfrm rot="-998297">
            <a:off x="5024943" y="4076184"/>
            <a:ext cx="184731" cy="369332"/>
          </a:xfrm>
          <a:custGeom>
            <a:avLst/>
            <a:gdLst>
              <a:gd name="T0" fmla="*/ 2147483647 w 480"/>
              <a:gd name="T1" fmla="*/ 2147483647 h 716"/>
              <a:gd name="T2" fmla="*/ 2147483647 w 480"/>
              <a:gd name="T3" fmla="*/ 2147483647 h 716"/>
              <a:gd name="T4" fmla="*/ 0 w 480"/>
              <a:gd name="T5" fmla="*/ 0 h 716"/>
              <a:gd name="T6" fmla="*/ 0 60000 65536"/>
              <a:gd name="T7" fmla="*/ 0 60000 65536"/>
              <a:gd name="T8" fmla="*/ 0 60000 65536"/>
              <a:gd name="T9" fmla="*/ 0 w 480"/>
              <a:gd name="T10" fmla="*/ 0 h 716"/>
              <a:gd name="T11" fmla="*/ 480 w 480"/>
              <a:gd name="T12" fmla="*/ 716 h 716"/>
            </a:gdLst>
            <a:ahLst/>
            <a:cxnLst>
              <a:cxn ang="T6">
                <a:pos x="T0" y="T1"/>
              </a:cxn>
              <a:cxn ang="T7">
                <a:pos x="T2" y="T3"/>
              </a:cxn>
              <a:cxn ang="T8">
                <a:pos x="T4" y="T5"/>
              </a:cxn>
            </a:cxnLst>
            <a:rect l="T9" t="T10" r="T11" b="T12"/>
            <a:pathLst>
              <a:path w="480" h="716">
                <a:moveTo>
                  <a:pt x="480" y="716"/>
                </a:moveTo>
                <a:lnTo>
                  <a:pt x="480" y="604"/>
                </a:lnTo>
                <a:lnTo>
                  <a:pt x="0" y="0"/>
                </a:lnTo>
              </a:path>
            </a:pathLst>
          </a:custGeom>
          <a:noFill/>
          <a:ln w="6350" cap="flat" cmpd="sng">
            <a:solidFill>
              <a:srgbClr val="6A93DE"/>
            </a:solidFill>
            <a:prstDash val="solid"/>
            <a:round/>
            <a:headEnd/>
            <a:tailEnd/>
          </a:ln>
        </p:spPr>
        <p:txBody>
          <a:bodyPr wrap="none">
            <a:spAutoFit/>
          </a:bodyPr>
          <a:lstStyle/>
          <a:p>
            <a:endParaRPr lang="en-US"/>
          </a:p>
        </p:txBody>
      </p:sp>
      <p:sp>
        <p:nvSpPr>
          <p:cNvPr id="83979" name="Freeform 14"/>
          <p:cNvSpPr>
            <a:spLocks/>
          </p:cNvSpPr>
          <p:nvPr/>
        </p:nvSpPr>
        <p:spPr bwMode="gray">
          <a:xfrm rot="-998297">
            <a:off x="5589299" y="3479285"/>
            <a:ext cx="184731" cy="369332"/>
          </a:xfrm>
          <a:custGeom>
            <a:avLst/>
            <a:gdLst>
              <a:gd name="T0" fmla="*/ 2147483647 w 1008"/>
              <a:gd name="T1" fmla="*/ 2147483647 h 388"/>
              <a:gd name="T2" fmla="*/ 2147483647 w 1008"/>
              <a:gd name="T3" fmla="*/ 2147483647 h 388"/>
              <a:gd name="T4" fmla="*/ 0 w 1008"/>
              <a:gd name="T5" fmla="*/ 0 h 388"/>
              <a:gd name="T6" fmla="*/ 0 60000 65536"/>
              <a:gd name="T7" fmla="*/ 0 60000 65536"/>
              <a:gd name="T8" fmla="*/ 0 60000 65536"/>
              <a:gd name="T9" fmla="*/ 0 w 1008"/>
              <a:gd name="T10" fmla="*/ 0 h 388"/>
              <a:gd name="T11" fmla="*/ 1008 w 1008"/>
              <a:gd name="T12" fmla="*/ 388 h 388"/>
            </a:gdLst>
            <a:ahLst/>
            <a:cxnLst>
              <a:cxn ang="T6">
                <a:pos x="T0" y="T1"/>
              </a:cxn>
              <a:cxn ang="T7">
                <a:pos x="T2" y="T3"/>
              </a:cxn>
              <a:cxn ang="T8">
                <a:pos x="T4" y="T5"/>
              </a:cxn>
            </a:cxnLst>
            <a:rect l="T9" t="T10" r="T11" b="T12"/>
            <a:pathLst>
              <a:path w="1008" h="388">
                <a:moveTo>
                  <a:pt x="1008" y="388"/>
                </a:moveTo>
                <a:lnTo>
                  <a:pt x="1000" y="284"/>
                </a:lnTo>
                <a:lnTo>
                  <a:pt x="0" y="0"/>
                </a:lnTo>
              </a:path>
            </a:pathLst>
          </a:custGeom>
          <a:noFill/>
          <a:ln w="6350" cap="flat" cmpd="sng">
            <a:solidFill>
              <a:schemeClr val="tx1"/>
            </a:solidFill>
            <a:prstDash val="solid"/>
            <a:round/>
            <a:headEnd/>
            <a:tailEnd/>
          </a:ln>
        </p:spPr>
        <p:txBody>
          <a:bodyPr wrap="none">
            <a:spAutoFit/>
          </a:bodyPr>
          <a:lstStyle/>
          <a:p>
            <a:endParaRPr lang="en-US"/>
          </a:p>
        </p:txBody>
      </p:sp>
      <p:grpSp>
        <p:nvGrpSpPr>
          <p:cNvPr id="83980" name="Group 15"/>
          <p:cNvGrpSpPr>
            <a:grpSpLocks/>
          </p:cNvGrpSpPr>
          <p:nvPr/>
        </p:nvGrpSpPr>
        <p:grpSpPr bwMode="auto">
          <a:xfrm>
            <a:off x="5562601" y="4038599"/>
            <a:ext cx="2587617" cy="1291474"/>
            <a:chOff x="2694" y="1900"/>
            <a:chExt cx="1858" cy="801"/>
          </a:xfrm>
        </p:grpSpPr>
        <p:sp>
          <p:nvSpPr>
            <p:cNvPr id="83994" name="Arc 16"/>
            <p:cNvSpPr>
              <a:spLocks/>
            </p:cNvSpPr>
            <p:nvPr/>
          </p:nvSpPr>
          <p:spPr bwMode="gray">
            <a:xfrm rot="-886887">
              <a:off x="2694" y="1900"/>
              <a:ext cx="1858" cy="801"/>
            </a:xfrm>
            <a:custGeom>
              <a:avLst/>
              <a:gdLst>
                <a:gd name="T0" fmla="*/ 0 w 19866"/>
                <a:gd name="T1" fmla="*/ 0 h 19523"/>
                <a:gd name="T2" fmla="*/ 0 w 19866"/>
                <a:gd name="T3" fmla="*/ 0 h 19523"/>
                <a:gd name="T4" fmla="*/ 0 w 19866"/>
                <a:gd name="T5" fmla="*/ 0 h 19523"/>
                <a:gd name="T6" fmla="*/ 0 60000 65536"/>
                <a:gd name="T7" fmla="*/ 0 60000 65536"/>
                <a:gd name="T8" fmla="*/ 0 60000 65536"/>
                <a:gd name="T9" fmla="*/ 0 w 19866"/>
                <a:gd name="T10" fmla="*/ 0 h 19523"/>
                <a:gd name="T11" fmla="*/ 19866 w 19866"/>
                <a:gd name="T12" fmla="*/ 19523 h 19523"/>
              </a:gdLst>
              <a:ahLst/>
              <a:cxnLst>
                <a:cxn ang="T6">
                  <a:pos x="T0" y="T1"/>
                </a:cxn>
                <a:cxn ang="T7">
                  <a:pos x="T2" y="T3"/>
                </a:cxn>
                <a:cxn ang="T8">
                  <a:pos x="T4" y="T5"/>
                </a:cxn>
              </a:cxnLst>
              <a:rect l="T9" t="T10" r="T11" b="T12"/>
              <a:pathLst>
                <a:path w="19866" h="19523" fill="none" extrusionOk="0">
                  <a:moveTo>
                    <a:pt x="19866" y="8479"/>
                  </a:moveTo>
                  <a:cubicBezTo>
                    <a:pt x="17793" y="13335"/>
                    <a:pt x="14014" y="17263"/>
                    <a:pt x="9241" y="19522"/>
                  </a:cubicBezTo>
                </a:path>
                <a:path w="19866" h="19523" stroke="0" extrusionOk="0">
                  <a:moveTo>
                    <a:pt x="19866" y="8479"/>
                  </a:moveTo>
                  <a:cubicBezTo>
                    <a:pt x="17793" y="13335"/>
                    <a:pt x="14014" y="17263"/>
                    <a:pt x="9241" y="19522"/>
                  </a:cubicBezTo>
                  <a:lnTo>
                    <a:pt x="0" y="0"/>
                  </a:lnTo>
                  <a:close/>
                </a:path>
              </a:pathLst>
            </a:custGeom>
            <a:solidFill>
              <a:srgbClr val="352973"/>
            </a:solidFill>
            <a:ln w="12700">
              <a:noFill/>
              <a:round/>
              <a:headEnd type="none" w="sm" len="sm"/>
              <a:tailEnd type="none" w="sm" len="sm"/>
            </a:ln>
          </p:spPr>
          <p:txBody>
            <a:bodyPr wrap="none" anchor="ctr"/>
            <a:lstStyle/>
            <a:p>
              <a:endParaRPr lang="en-US"/>
            </a:p>
          </p:txBody>
        </p:sp>
        <p:sp>
          <p:nvSpPr>
            <p:cNvPr id="83995" name="Freeform 17"/>
            <p:cNvSpPr>
              <a:spLocks/>
            </p:cNvSpPr>
            <p:nvPr/>
          </p:nvSpPr>
          <p:spPr bwMode="gray">
            <a:xfrm rot="20713113">
              <a:off x="3115" y="2388"/>
              <a:ext cx="133" cy="229"/>
            </a:xfrm>
            <a:custGeom>
              <a:avLst/>
              <a:gdLst>
                <a:gd name="T0" fmla="*/ 27819 w 486"/>
                <a:gd name="T1" fmla="*/ 3379 h 762"/>
                <a:gd name="T2" fmla="*/ 28165 w 486"/>
                <a:gd name="T3" fmla="*/ 4071 h 762"/>
                <a:gd name="T4" fmla="*/ 529 w 486"/>
                <a:gd name="T5" fmla="*/ 687 h 762"/>
                <a:gd name="T6" fmla="*/ 0 w 486"/>
                <a:gd name="T7" fmla="*/ 0 h 762"/>
                <a:gd name="T8" fmla="*/ 27819 w 486"/>
                <a:gd name="T9" fmla="*/ 3379 h 762"/>
                <a:gd name="T10" fmla="*/ 0 60000 65536"/>
                <a:gd name="T11" fmla="*/ 0 60000 65536"/>
                <a:gd name="T12" fmla="*/ 0 60000 65536"/>
                <a:gd name="T13" fmla="*/ 0 60000 65536"/>
                <a:gd name="T14" fmla="*/ 0 60000 65536"/>
                <a:gd name="T15" fmla="*/ 0 w 486"/>
                <a:gd name="T16" fmla="*/ 0 h 762"/>
                <a:gd name="T17" fmla="*/ 486 w 486"/>
                <a:gd name="T18" fmla="*/ 762 h 762"/>
              </a:gdLst>
              <a:ahLst/>
              <a:cxnLst>
                <a:cxn ang="T10">
                  <a:pos x="T0" y="T1"/>
                </a:cxn>
                <a:cxn ang="T11">
                  <a:pos x="T2" y="T3"/>
                </a:cxn>
                <a:cxn ang="T12">
                  <a:pos x="T4" y="T5"/>
                </a:cxn>
                <a:cxn ang="T13">
                  <a:pos x="T6" y="T7"/>
                </a:cxn>
                <a:cxn ang="T14">
                  <a:pos x="T8" y="T9"/>
                </a:cxn>
              </a:cxnLst>
              <a:rect l="T15" t="T16" r="T17" b="T18"/>
              <a:pathLst>
                <a:path w="486" h="762">
                  <a:moveTo>
                    <a:pt x="480" y="633"/>
                  </a:moveTo>
                  <a:lnTo>
                    <a:pt x="486" y="762"/>
                  </a:lnTo>
                  <a:lnTo>
                    <a:pt x="9" y="129"/>
                  </a:lnTo>
                  <a:lnTo>
                    <a:pt x="0" y="0"/>
                  </a:lnTo>
                  <a:lnTo>
                    <a:pt x="480" y="633"/>
                  </a:lnTo>
                  <a:close/>
                </a:path>
              </a:pathLst>
            </a:custGeom>
            <a:gradFill rotWithShape="1">
              <a:gsLst>
                <a:gs pos="0">
                  <a:srgbClr val="6A6198"/>
                </a:gs>
                <a:gs pos="100000">
                  <a:srgbClr val="352973"/>
                </a:gs>
              </a:gsLst>
              <a:lin ang="2700000" scaled="1"/>
            </a:gradFill>
            <a:ln w="9525" cap="flat" cmpd="sng">
              <a:noFill/>
              <a:prstDash val="solid"/>
              <a:round/>
              <a:headEnd/>
              <a:tailEnd/>
            </a:ln>
          </p:spPr>
          <p:txBody>
            <a:bodyPr wrap="none">
              <a:spAutoFit/>
            </a:bodyPr>
            <a:lstStyle/>
            <a:p>
              <a:endParaRPr lang="en-US"/>
            </a:p>
          </p:txBody>
        </p:sp>
        <p:sp>
          <p:nvSpPr>
            <p:cNvPr id="83996" name="Freeform 18"/>
            <p:cNvSpPr>
              <a:spLocks/>
            </p:cNvSpPr>
            <p:nvPr/>
          </p:nvSpPr>
          <p:spPr bwMode="gray">
            <a:xfrm rot="20713113">
              <a:off x="4045" y="2319"/>
              <a:ext cx="133" cy="229"/>
            </a:xfrm>
            <a:custGeom>
              <a:avLst/>
              <a:gdLst>
                <a:gd name="T0" fmla="*/ 0 w 556"/>
                <a:gd name="T1" fmla="*/ 1819 h 486"/>
                <a:gd name="T2" fmla="*/ 32452 w 556"/>
                <a:gd name="T3" fmla="*/ 0 h 486"/>
                <a:gd name="T4" fmla="*/ 32685 w 556"/>
                <a:gd name="T5" fmla="*/ 731 h 486"/>
                <a:gd name="T6" fmla="*/ 20340 w 556"/>
                <a:gd name="T7" fmla="*/ 1799 h 486"/>
                <a:gd name="T8" fmla="*/ 369 w 556"/>
                <a:gd name="T9" fmla="*/ 2582 h 486"/>
                <a:gd name="T10" fmla="*/ 0 w 556"/>
                <a:gd name="T11" fmla="*/ 1819 h 486"/>
                <a:gd name="T12" fmla="*/ 0 60000 65536"/>
                <a:gd name="T13" fmla="*/ 0 60000 65536"/>
                <a:gd name="T14" fmla="*/ 0 60000 65536"/>
                <a:gd name="T15" fmla="*/ 0 60000 65536"/>
                <a:gd name="T16" fmla="*/ 0 60000 65536"/>
                <a:gd name="T17" fmla="*/ 0 60000 65536"/>
                <a:gd name="T18" fmla="*/ 0 w 556"/>
                <a:gd name="T19" fmla="*/ 0 h 486"/>
                <a:gd name="T20" fmla="*/ 556 w 556"/>
                <a:gd name="T21" fmla="*/ 486 h 486"/>
              </a:gdLst>
              <a:ahLst/>
              <a:cxnLst>
                <a:cxn ang="T12">
                  <a:pos x="T0" y="T1"/>
                </a:cxn>
                <a:cxn ang="T13">
                  <a:pos x="T2" y="T3"/>
                </a:cxn>
                <a:cxn ang="T14">
                  <a:pos x="T4" y="T5"/>
                </a:cxn>
                <a:cxn ang="T15">
                  <a:pos x="T6" y="T7"/>
                </a:cxn>
                <a:cxn ang="T16">
                  <a:pos x="T8" y="T9"/>
                </a:cxn>
                <a:cxn ang="T17">
                  <a:pos x="T10" y="T11"/>
                </a:cxn>
              </a:cxnLst>
              <a:rect l="T18" t="T19" r="T20" b="T21"/>
              <a:pathLst>
                <a:path w="556" h="486">
                  <a:moveTo>
                    <a:pt x="0" y="342"/>
                  </a:moveTo>
                  <a:lnTo>
                    <a:pt x="552" y="0"/>
                  </a:lnTo>
                  <a:lnTo>
                    <a:pt x="556" y="138"/>
                  </a:lnTo>
                  <a:cubicBezTo>
                    <a:pt x="522" y="194"/>
                    <a:pt x="438" y="280"/>
                    <a:pt x="346" y="338"/>
                  </a:cubicBezTo>
                  <a:cubicBezTo>
                    <a:pt x="254" y="396"/>
                    <a:pt x="64" y="485"/>
                    <a:pt x="6" y="486"/>
                  </a:cubicBezTo>
                  <a:cubicBezTo>
                    <a:pt x="8" y="434"/>
                    <a:pt x="1" y="372"/>
                    <a:pt x="0" y="342"/>
                  </a:cubicBezTo>
                  <a:close/>
                </a:path>
              </a:pathLst>
            </a:custGeom>
            <a:solidFill>
              <a:srgbClr val="352973"/>
            </a:solidFill>
            <a:ln w="9525" cap="flat" cmpd="sng">
              <a:noFill/>
              <a:prstDash val="solid"/>
              <a:round/>
              <a:headEnd/>
              <a:tailEnd/>
            </a:ln>
          </p:spPr>
          <p:txBody>
            <a:bodyPr wrap="none">
              <a:spAutoFit/>
            </a:bodyPr>
            <a:lstStyle/>
            <a:p>
              <a:endParaRPr lang="en-US"/>
            </a:p>
          </p:txBody>
        </p:sp>
      </p:grpSp>
      <p:grpSp>
        <p:nvGrpSpPr>
          <p:cNvPr id="83981" name="Group 24"/>
          <p:cNvGrpSpPr>
            <a:grpSpLocks/>
          </p:cNvGrpSpPr>
          <p:nvPr/>
        </p:nvGrpSpPr>
        <p:grpSpPr bwMode="auto">
          <a:xfrm rot="1951022">
            <a:off x="3956294" y="4627630"/>
            <a:ext cx="2895600" cy="1500871"/>
            <a:chOff x="2914" y="1816"/>
            <a:chExt cx="1892" cy="880"/>
          </a:xfrm>
        </p:grpSpPr>
        <p:sp>
          <p:nvSpPr>
            <p:cNvPr id="83992" name="Freeform 19"/>
            <p:cNvSpPr>
              <a:spLocks/>
            </p:cNvSpPr>
            <p:nvPr/>
          </p:nvSpPr>
          <p:spPr bwMode="gray">
            <a:xfrm rot="20601703">
              <a:off x="3826" y="2292"/>
              <a:ext cx="980" cy="217"/>
            </a:xfrm>
            <a:custGeom>
              <a:avLst/>
              <a:gdLst>
                <a:gd name="T0" fmla="*/ 0 w 556"/>
                <a:gd name="T1" fmla="*/ 3896 h 486"/>
                <a:gd name="T2" fmla="*/ 29174 w 556"/>
                <a:gd name="T3" fmla="*/ 0 h 486"/>
                <a:gd name="T4" fmla="*/ 29377 w 556"/>
                <a:gd name="T5" fmla="*/ 1571 h 486"/>
                <a:gd name="T6" fmla="*/ 18289 w 556"/>
                <a:gd name="T7" fmla="*/ 3848 h 486"/>
                <a:gd name="T8" fmla="*/ 317 w 556"/>
                <a:gd name="T9" fmla="*/ 5537 h 486"/>
                <a:gd name="T10" fmla="*/ 0 w 556"/>
                <a:gd name="T11" fmla="*/ 3896 h 486"/>
                <a:gd name="T12" fmla="*/ 0 60000 65536"/>
                <a:gd name="T13" fmla="*/ 0 60000 65536"/>
                <a:gd name="T14" fmla="*/ 0 60000 65536"/>
                <a:gd name="T15" fmla="*/ 0 60000 65536"/>
                <a:gd name="T16" fmla="*/ 0 60000 65536"/>
                <a:gd name="T17" fmla="*/ 0 60000 65536"/>
                <a:gd name="T18" fmla="*/ 0 w 556"/>
                <a:gd name="T19" fmla="*/ 0 h 486"/>
                <a:gd name="T20" fmla="*/ 556 w 556"/>
                <a:gd name="T21" fmla="*/ 486 h 486"/>
              </a:gdLst>
              <a:ahLst/>
              <a:cxnLst>
                <a:cxn ang="T12">
                  <a:pos x="T0" y="T1"/>
                </a:cxn>
                <a:cxn ang="T13">
                  <a:pos x="T2" y="T3"/>
                </a:cxn>
                <a:cxn ang="T14">
                  <a:pos x="T4" y="T5"/>
                </a:cxn>
                <a:cxn ang="T15">
                  <a:pos x="T6" y="T7"/>
                </a:cxn>
                <a:cxn ang="T16">
                  <a:pos x="T8" y="T9"/>
                </a:cxn>
                <a:cxn ang="T17">
                  <a:pos x="T10" y="T11"/>
                </a:cxn>
              </a:cxnLst>
              <a:rect l="T18" t="T19" r="T20" b="T21"/>
              <a:pathLst>
                <a:path w="556" h="486">
                  <a:moveTo>
                    <a:pt x="0" y="342"/>
                  </a:moveTo>
                  <a:lnTo>
                    <a:pt x="552" y="0"/>
                  </a:lnTo>
                  <a:lnTo>
                    <a:pt x="556" y="138"/>
                  </a:lnTo>
                  <a:cubicBezTo>
                    <a:pt x="522" y="194"/>
                    <a:pt x="438" y="280"/>
                    <a:pt x="346" y="338"/>
                  </a:cubicBezTo>
                  <a:cubicBezTo>
                    <a:pt x="254" y="396"/>
                    <a:pt x="64" y="485"/>
                    <a:pt x="6" y="486"/>
                  </a:cubicBezTo>
                  <a:cubicBezTo>
                    <a:pt x="8" y="434"/>
                    <a:pt x="1" y="372"/>
                    <a:pt x="0" y="342"/>
                  </a:cubicBezTo>
                  <a:close/>
                </a:path>
              </a:pathLst>
            </a:custGeom>
            <a:gradFill rotWithShape="0">
              <a:gsLst>
                <a:gs pos="0">
                  <a:srgbClr val="B98BE8"/>
                </a:gs>
                <a:gs pos="100000">
                  <a:srgbClr val="6600CC"/>
                </a:gs>
              </a:gsLst>
              <a:lin ang="0" scaled="1"/>
            </a:gradFill>
            <a:ln w="9525" cap="flat" cmpd="sng">
              <a:noFill/>
              <a:prstDash val="solid"/>
              <a:round/>
              <a:headEnd/>
              <a:tailEnd/>
            </a:ln>
          </p:spPr>
          <p:txBody>
            <a:bodyPr>
              <a:spAutoFit/>
            </a:bodyPr>
            <a:lstStyle/>
            <a:p>
              <a:endParaRPr lang="en-US"/>
            </a:p>
          </p:txBody>
        </p:sp>
        <p:sp>
          <p:nvSpPr>
            <p:cNvPr id="83993" name="Arc 20"/>
            <p:cNvSpPr>
              <a:spLocks/>
            </p:cNvSpPr>
            <p:nvPr/>
          </p:nvSpPr>
          <p:spPr bwMode="gray">
            <a:xfrm rot="-1060795">
              <a:off x="2914" y="1816"/>
              <a:ext cx="1830" cy="880"/>
            </a:xfrm>
            <a:custGeom>
              <a:avLst/>
              <a:gdLst>
                <a:gd name="T0" fmla="*/ 0 w 19866"/>
                <a:gd name="T1" fmla="*/ 0 h 19523"/>
                <a:gd name="T2" fmla="*/ 0 w 19866"/>
                <a:gd name="T3" fmla="*/ 0 h 19523"/>
                <a:gd name="T4" fmla="*/ 0 w 19866"/>
                <a:gd name="T5" fmla="*/ 0 h 19523"/>
                <a:gd name="T6" fmla="*/ 0 60000 65536"/>
                <a:gd name="T7" fmla="*/ 0 60000 65536"/>
                <a:gd name="T8" fmla="*/ 0 60000 65536"/>
                <a:gd name="T9" fmla="*/ 0 w 19866"/>
                <a:gd name="T10" fmla="*/ 0 h 19523"/>
                <a:gd name="T11" fmla="*/ 19866 w 19866"/>
                <a:gd name="T12" fmla="*/ 19523 h 19523"/>
              </a:gdLst>
              <a:ahLst/>
              <a:cxnLst>
                <a:cxn ang="T6">
                  <a:pos x="T0" y="T1"/>
                </a:cxn>
                <a:cxn ang="T7">
                  <a:pos x="T2" y="T3"/>
                </a:cxn>
                <a:cxn ang="T8">
                  <a:pos x="T4" y="T5"/>
                </a:cxn>
              </a:cxnLst>
              <a:rect l="T9" t="T10" r="T11" b="T12"/>
              <a:pathLst>
                <a:path w="19866" h="19523" fill="none" extrusionOk="0">
                  <a:moveTo>
                    <a:pt x="19866" y="8479"/>
                  </a:moveTo>
                  <a:cubicBezTo>
                    <a:pt x="17793" y="13335"/>
                    <a:pt x="14014" y="17263"/>
                    <a:pt x="9241" y="19522"/>
                  </a:cubicBezTo>
                </a:path>
                <a:path w="19866" h="19523" stroke="0" extrusionOk="0">
                  <a:moveTo>
                    <a:pt x="19866" y="8479"/>
                  </a:moveTo>
                  <a:cubicBezTo>
                    <a:pt x="17793" y="13335"/>
                    <a:pt x="14014" y="17263"/>
                    <a:pt x="9241" y="19522"/>
                  </a:cubicBezTo>
                  <a:lnTo>
                    <a:pt x="0" y="0"/>
                  </a:lnTo>
                  <a:close/>
                </a:path>
              </a:pathLst>
            </a:custGeom>
            <a:solidFill>
              <a:srgbClr val="CC99FF"/>
            </a:solidFill>
            <a:ln w="12700">
              <a:noFill/>
              <a:round/>
              <a:headEnd type="none" w="sm" len="sm"/>
              <a:tailEnd type="none" w="sm" len="sm"/>
            </a:ln>
          </p:spPr>
          <p:txBody>
            <a:bodyPr wrap="none" anchor="ctr"/>
            <a:lstStyle/>
            <a:p>
              <a:r>
                <a:rPr lang="en-US" sz="3200" b="1">
                  <a:solidFill>
                    <a:srgbClr val="000000"/>
                  </a:solidFill>
                </a:rPr>
                <a:t>           </a:t>
              </a:r>
              <a:r>
                <a:rPr lang="en-US" sz="3200">
                  <a:solidFill>
                    <a:srgbClr val="000000"/>
                  </a:solidFill>
                </a:rPr>
                <a:t>24</a:t>
              </a:r>
            </a:p>
          </p:txBody>
        </p:sp>
      </p:grpSp>
      <p:sp>
        <p:nvSpPr>
          <p:cNvPr id="83982" name="Oval 22"/>
          <p:cNvSpPr>
            <a:spLocks noChangeArrowheads="1"/>
          </p:cNvSpPr>
          <p:nvPr/>
        </p:nvSpPr>
        <p:spPr bwMode="gray">
          <a:xfrm rot="-998297">
            <a:off x="2979740" y="2905126"/>
            <a:ext cx="2695575" cy="1339850"/>
          </a:xfrm>
          <a:prstGeom prst="ellipse">
            <a:avLst/>
          </a:prstGeom>
          <a:gradFill rotWithShape="0">
            <a:gsLst>
              <a:gs pos="0">
                <a:srgbClr val="000000"/>
              </a:gs>
              <a:gs pos="50000">
                <a:srgbClr val="C1C1C1"/>
              </a:gs>
              <a:gs pos="100000">
                <a:srgbClr val="000000"/>
              </a:gs>
            </a:gsLst>
            <a:lin ang="0" scaled="1"/>
          </a:gradFill>
          <a:ln w="12700">
            <a:noFill/>
            <a:round/>
            <a:headEnd type="none" w="sm" len="sm"/>
            <a:tailEnd type="none" w="sm" len="sm"/>
          </a:ln>
        </p:spPr>
        <p:txBody>
          <a:bodyPr wrap="none" anchor="ctr"/>
          <a:lstStyle/>
          <a:p>
            <a:endParaRPr lang="en-US"/>
          </a:p>
        </p:txBody>
      </p:sp>
      <p:sp>
        <p:nvSpPr>
          <p:cNvPr id="83983" name="Oval 23"/>
          <p:cNvSpPr>
            <a:spLocks noChangeArrowheads="1"/>
          </p:cNvSpPr>
          <p:nvPr/>
        </p:nvSpPr>
        <p:spPr bwMode="gray">
          <a:xfrm rot="-998297">
            <a:off x="3055940" y="3140075"/>
            <a:ext cx="2624137" cy="1098550"/>
          </a:xfrm>
          <a:prstGeom prst="ellipse">
            <a:avLst/>
          </a:prstGeom>
          <a:solidFill>
            <a:schemeClr val="bg1"/>
          </a:solidFill>
          <a:ln w="12700">
            <a:noFill/>
            <a:round/>
            <a:headEnd type="none" w="sm" len="sm"/>
            <a:tailEnd type="none" w="sm" len="sm"/>
          </a:ln>
        </p:spPr>
        <p:txBody>
          <a:bodyPr wrap="none" anchor="ctr"/>
          <a:lstStyle/>
          <a:p>
            <a:endParaRPr lang="en-US"/>
          </a:p>
        </p:txBody>
      </p:sp>
      <p:sp>
        <p:nvSpPr>
          <p:cNvPr id="83984" name="Text Box 26"/>
          <p:cNvSpPr txBox="1">
            <a:spLocks noChangeArrowheads="1"/>
          </p:cNvSpPr>
          <p:nvPr/>
        </p:nvSpPr>
        <p:spPr bwMode="gray">
          <a:xfrm>
            <a:off x="5715002" y="2725738"/>
            <a:ext cx="639919" cy="584775"/>
          </a:xfrm>
          <a:prstGeom prst="rect">
            <a:avLst/>
          </a:prstGeom>
          <a:noFill/>
          <a:ln w="9525">
            <a:noFill/>
            <a:miter lim="800000"/>
            <a:headEnd/>
            <a:tailEnd/>
          </a:ln>
        </p:spPr>
        <p:txBody>
          <a:bodyPr wrap="none">
            <a:spAutoFit/>
          </a:bodyPr>
          <a:lstStyle/>
          <a:p>
            <a:r>
              <a:rPr lang="en-US" sz="3200">
                <a:solidFill>
                  <a:schemeClr val="bg1"/>
                </a:solidFill>
              </a:rPr>
              <a:t>10</a:t>
            </a:r>
          </a:p>
        </p:txBody>
      </p:sp>
      <p:sp>
        <p:nvSpPr>
          <p:cNvPr id="83985" name="Text Box 27"/>
          <p:cNvSpPr txBox="1">
            <a:spLocks noChangeArrowheads="1"/>
          </p:cNvSpPr>
          <p:nvPr/>
        </p:nvSpPr>
        <p:spPr bwMode="gray">
          <a:xfrm>
            <a:off x="4114800" y="2268539"/>
            <a:ext cx="412292" cy="584775"/>
          </a:xfrm>
          <a:prstGeom prst="rect">
            <a:avLst/>
          </a:prstGeom>
          <a:noFill/>
          <a:ln w="9525">
            <a:noFill/>
            <a:miter lim="800000"/>
            <a:headEnd/>
            <a:tailEnd/>
          </a:ln>
        </p:spPr>
        <p:txBody>
          <a:bodyPr wrap="none">
            <a:spAutoFit/>
          </a:bodyPr>
          <a:lstStyle/>
          <a:p>
            <a:r>
              <a:rPr lang="en-US" sz="3200">
                <a:solidFill>
                  <a:schemeClr val="bg1"/>
                </a:solidFill>
              </a:rPr>
              <a:t>8</a:t>
            </a:r>
          </a:p>
        </p:txBody>
      </p:sp>
      <p:sp>
        <p:nvSpPr>
          <p:cNvPr id="83986" name="Text Box 28"/>
          <p:cNvSpPr txBox="1">
            <a:spLocks noChangeArrowheads="1"/>
          </p:cNvSpPr>
          <p:nvPr/>
        </p:nvSpPr>
        <p:spPr bwMode="gray">
          <a:xfrm>
            <a:off x="2286000" y="3030538"/>
            <a:ext cx="412292" cy="584775"/>
          </a:xfrm>
          <a:prstGeom prst="rect">
            <a:avLst/>
          </a:prstGeom>
          <a:noFill/>
          <a:ln w="9525">
            <a:noFill/>
            <a:miter lim="800000"/>
            <a:headEnd/>
            <a:tailEnd/>
          </a:ln>
        </p:spPr>
        <p:txBody>
          <a:bodyPr wrap="none">
            <a:spAutoFit/>
          </a:bodyPr>
          <a:lstStyle/>
          <a:p>
            <a:r>
              <a:rPr lang="en-US" sz="3200">
                <a:solidFill>
                  <a:schemeClr val="bg1"/>
                </a:solidFill>
              </a:rPr>
              <a:t>4</a:t>
            </a:r>
          </a:p>
        </p:txBody>
      </p:sp>
      <p:sp>
        <p:nvSpPr>
          <p:cNvPr id="83987" name="Text Box 29"/>
          <p:cNvSpPr txBox="1">
            <a:spLocks noChangeArrowheads="1"/>
          </p:cNvSpPr>
          <p:nvPr/>
        </p:nvSpPr>
        <p:spPr bwMode="gray">
          <a:xfrm>
            <a:off x="2057402" y="4191000"/>
            <a:ext cx="639919" cy="584775"/>
          </a:xfrm>
          <a:prstGeom prst="rect">
            <a:avLst/>
          </a:prstGeom>
          <a:noFill/>
          <a:ln w="9525">
            <a:noFill/>
            <a:miter lim="800000"/>
            <a:headEnd/>
            <a:tailEnd/>
          </a:ln>
        </p:spPr>
        <p:txBody>
          <a:bodyPr wrap="none">
            <a:spAutoFit/>
          </a:bodyPr>
          <a:lstStyle/>
          <a:p>
            <a:r>
              <a:rPr lang="en-US" sz="3200">
                <a:solidFill>
                  <a:schemeClr val="bg1"/>
                </a:solidFill>
              </a:rPr>
              <a:t>14</a:t>
            </a:r>
          </a:p>
        </p:txBody>
      </p:sp>
      <p:sp>
        <p:nvSpPr>
          <p:cNvPr id="83988" name="Text Box 30"/>
          <p:cNvSpPr txBox="1">
            <a:spLocks noChangeArrowheads="1"/>
          </p:cNvSpPr>
          <p:nvPr/>
        </p:nvSpPr>
        <p:spPr bwMode="gray">
          <a:xfrm>
            <a:off x="3810000" y="4554539"/>
            <a:ext cx="412292" cy="584775"/>
          </a:xfrm>
          <a:prstGeom prst="rect">
            <a:avLst/>
          </a:prstGeom>
          <a:noFill/>
          <a:ln w="9525">
            <a:noFill/>
            <a:miter lim="800000"/>
            <a:headEnd/>
            <a:tailEnd/>
          </a:ln>
        </p:spPr>
        <p:txBody>
          <a:bodyPr wrap="none">
            <a:spAutoFit/>
          </a:bodyPr>
          <a:lstStyle/>
          <a:p>
            <a:r>
              <a:rPr lang="en-US" sz="3200">
                <a:solidFill>
                  <a:schemeClr val="bg1"/>
                </a:solidFill>
              </a:rPr>
              <a:t>6</a:t>
            </a:r>
          </a:p>
        </p:txBody>
      </p:sp>
      <p:sp>
        <p:nvSpPr>
          <p:cNvPr id="83989" name="Text Box 31"/>
          <p:cNvSpPr txBox="1">
            <a:spLocks noChangeArrowheads="1"/>
          </p:cNvSpPr>
          <p:nvPr/>
        </p:nvSpPr>
        <p:spPr bwMode="gray">
          <a:xfrm>
            <a:off x="5334002" y="3657600"/>
            <a:ext cx="639919" cy="584775"/>
          </a:xfrm>
          <a:prstGeom prst="rect">
            <a:avLst/>
          </a:prstGeom>
          <a:noFill/>
          <a:ln w="9525">
            <a:noFill/>
            <a:miter lim="800000"/>
            <a:headEnd/>
            <a:tailEnd/>
          </a:ln>
        </p:spPr>
        <p:txBody>
          <a:bodyPr wrap="none">
            <a:spAutoFit/>
          </a:bodyPr>
          <a:lstStyle/>
          <a:p>
            <a:r>
              <a:rPr lang="en-US" sz="3200">
                <a:solidFill>
                  <a:srgbClr val="020202"/>
                </a:solidFill>
              </a:rPr>
              <a:t>12</a:t>
            </a:r>
          </a:p>
        </p:txBody>
      </p:sp>
      <p:sp>
        <p:nvSpPr>
          <p:cNvPr id="83990" name="TextBox 27"/>
          <p:cNvSpPr txBox="1">
            <a:spLocks noChangeArrowheads="1"/>
          </p:cNvSpPr>
          <p:nvPr/>
        </p:nvSpPr>
        <p:spPr bwMode="auto">
          <a:xfrm>
            <a:off x="1981200" y="4800601"/>
            <a:ext cx="914400" cy="1323439"/>
          </a:xfrm>
          <a:prstGeom prst="rect">
            <a:avLst/>
          </a:prstGeom>
          <a:noFill/>
          <a:ln w="9525">
            <a:noFill/>
            <a:miter lim="800000"/>
            <a:headEnd/>
            <a:tailEnd/>
          </a:ln>
        </p:spPr>
        <p:txBody>
          <a:bodyPr>
            <a:spAutoFit/>
          </a:bodyPr>
          <a:lstStyle/>
          <a:p>
            <a:r>
              <a:rPr lang="en-US" sz="3200">
                <a:solidFill>
                  <a:srgbClr val="000000"/>
                </a:solidFill>
              </a:rPr>
              <a:t>2</a:t>
            </a:r>
            <a:r>
              <a:rPr lang="en-US" sz="2400">
                <a:solidFill>
                  <a:srgbClr val="000000"/>
                </a:solidFill>
              </a:rPr>
              <a:t> days off</a:t>
            </a:r>
          </a:p>
        </p:txBody>
      </p:sp>
      <p:sp>
        <p:nvSpPr>
          <p:cNvPr id="83991" name="Rectangle 27"/>
          <p:cNvSpPr>
            <a:spLocks noChangeArrowheads="1"/>
          </p:cNvSpPr>
          <p:nvPr/>
        </p:nvSpPr>
        <p:spPr bwMode="auto">
          <a:xfrm>
            <a:off x="6629402" y="4419601"/>
            <a:ext cx="639919" cy="584775"/>
          </a:xfrm>
          <a:prstGeom prst="rect">
            <a:avLst/>
          </a:prstGeom>
          <a:noFill/>
          <a:ln w="9525">
            <a:noFill/>
            <a:miter lim="800000"/>
            <a:headEnd/>
            <a:tailEnd/>
          </a:ln>
        </p:spPr>
        <p:txBody>
          <a:bodyPr wrap="none">
            <a:spAutoFit/>
          </a:bodyPr>
          <a:lstStyle/>
          <a:p>
            <a:r>
              <a:rPr lang="en-US" sz="3200">
                <a:solidFill>
                  <a:schemeClr val="bg1"/>
                </a:solidFill>
              </a:rPr>
              <a:t>24</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295400" y="227013"/>
            <a:ext cx="7848600" cy="762000"/>
          </a:xfrm>
        </p:spPr>
        <p:txBody>
          <a:bodyPr/>
          <a:lstStyle/>
          <a:p>
            <a:pPr eaLnBrk="1" hangingPunct="1"/>
            <a:r>
              <a:rPr lang="en-US" smtClean="0"/>
              <a:t>The Hours of Service Regulations</a:t>
            </a:r>
          </a:p>
        </p:txBody>
      </p:sp>
      <p:sp>
        <p:nvSpPr>
          <p:cNvPr id="40963" name="Content Placeholder 2"/>
          <p:cNvSpPr>
            <a:spLocks noGrp="1"/>
          </p:cNvSpPr>
          <p:nvPr>
            <p:ph idx="1"/>
          </p:nvPr>
        </p:nvSpPr>
        <p:spPr>
          <a:xfrm>
            <a:off x="304800" y="1447801"/>
            <a:ext cx="8610600" cy="4949825"/>
          </a:xfrm>
        </p:spPr>
        <p:txBody>
          <a:bodyPr/>
          <a:lstStyle/>
          <a:p>
            <a:pPr eaLnBrk="1" hangingPunct="1"/>
            <a:r>
              <a:rPr lang="en-US" sz="2800" smtClean="0">
                <a:solidFill>
                  <a:srgbClr val="020202"/>
                </a:solidFill>
              </a:rPr>
              <a:t>The law provides maximum on-duty periods and also provides minimum off-duty periods for Train employees </a:t>
            </a:r>
          </a:p>
          <a:p>
            <a:pPr eaLnBrk="1" hangingPunct="1"/>
            <a:r>
              <a:rPr lang="en-US" sz="2800" smtClean="0">
                <a:solidFill>
                  <a:srgbClr val="020202"/>
                </a:solidFill>
              </a:rPr>
              <a:t>Train employees may spend up to 12 hours performing covered service in a 24 hour period.</a:t>
            </a:r>
          </a:p>
          <a:p>
            <a:pPr eaLnBrk="1" hangingPunct="1"/>
            <a:r>
              <a:rPr lang="en-US" sz="2800" smtClean="0">
                <a:solidFill>
                  <a:srgbClr val="020202"/>
                </a:solidFill>
              </a:rPr>
              <a:t>If Train employees are performing covered service less than 12 hours in a 24 hour period, the law requires that they receive 8 hours off-duty(rest).</a:t>
            </a:r>
          </a:p>
          <a:p>
            <a:pPr eaLnBrk="1" hangingPunct="1"/>
            <a:r>
              <a:rPr lang="en-US" sz="2800" smtClean="0">
                <a:solidFill>
                  <a:srgbClr val="020202"/>
                </a:solidFill>
              </a:rPr>
              <a:t>If Train employees are performing covered service  for 12 consecutive hours, the law requires a minimum off-duty period of 10 hours off-duty(rest).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706306"/>
          <a:ext cx="8839201" cy="6151694"/>
        </p:xfrm>
        <a:graphic>
          <a:graphicData uri="http://schemas.openxmlformats.org/drawingml/2006/table">
            <a:tbl>
              <a:tblPr firstRow="1" bandRow="1">
                <a:tableStyleId>{5C22544A-7EE6-4342-B048-85BDC9FD1C3A}</a:tableStyleId>
              </a:tblPr>
              <a:tblGrid>
                <a:gridCol w="1219200"/>
                <a:gridCol w="1143000"/>
                <a:gridCol w="1295400"/>
                <a:gridCol w="1524000"/>
                <a:gridCol w="1219200"/>
                <a:gridCol w="1175658"/>
                <a:gridCol w="1262743"/>
              </a:tblGrid>
              <a:tr h="593636">
                <a:tc>
                  <a:txBody>
                    <a:bodyPr/>
                    <a:lstStyle/>
                    <a:p>
                      <a:pPr algn="ctr"/>
                      <a:r>
                        <a:rPr lang="en-US" sz="1800" dirty="0" smtClean="0"/>
                        <a:t>Sunday</a:t>
                      </a:r>
                      <a:endParaRPr lang="en-US" sz="1800" dirty="0"/>
                    </a:p>
                  </a:txBody>
                  <a:tcPr/>
                </a:tc>
                <a:tc>
                  <a:txBody>
                    <a:bodyPr/>
                    <a:lstStyle/>
                    <a:p>
                      <a:r>
                        <a:rPr lang="en-US" sz="1800" dirty="0" smtClean="0"/>
                        <a:t>Monday</a:t>
                      </a:r>
                      <a:endParaRPr lang="en-US" sz="1800" dirty="0"/>
                    </a:p>
                  </a:txBody>
                  <a:tcPr/>
                </a:tc>
                <a:tc>
                  <a:txBody>
                    <a:bodyPr/>
                    <a:lstStyle/>
                    <a:p>
                      <a:r>
                        <a:rPr lang="en-US" sz="1800" dirty="0" smtClean="0"/>
                        <a:t>Tuesday</a:t>
                      </a:r>
                      <a:endParaRPr lang="en-US" sz="1800" dirty="0"/>
                    </a:p>
                  </a:txBody>
                  <a:tcPr/>
                </a:tc>
                <a:tc>
                  <a:txBody>
                    <a:bodyPr/>
                    <a:lstStyle/>
                    <a:p>
                      <a:r>
                        <a:rPr lang="en-US" sz="1800" dirty="0" smtClean="0"/>
                        <a:t>Wednesday</a:t>
                      </a:r>
                      <a:endParaRPr lang="en-US" sz="1800" dirty="0"/>
                    </a:p>
                  </a:txBody>
                  <a:tcPr/>
                </a:tc>
                <a:tc>
                  <a:txBody>
                    <a:bodyPr/>
                    <a:lstStyle/>
                    <a:p>
                      <a:r>
                        <a:rPr lang="en-US" sz="1800" dirty="0" smtClean="0"/>
                        <a:t>Thursday</a:t>
                      </a:r>
                      <a:endParaRPr lang="en-US" sz="1800" dirty="0"/>
                    </a:p>
                  </a:txBody>
                  <a:tcPr/>
                </a:tc>
                <a:tc>
                  <a:txBody>
                    <a:bodyPr/>
                    <a:lstStyle/>
                    <a:p>
                      <a:r>
                        <a:rPr lang="en-US" sz="1800" dirty="0" smtClean="0"/>
                        <a:t>Friday</a:t>
                      </a:r>
                      <a:r>
                        <a:rPr lang="en-US" sz="1800" baseline="0" dirty="0" smtClean="0"/>
                        <a:t> </a:t>
                      </a:r>
                      <a:endParaRPr lang="en-US" sz="1800" dirty="0"/>
                    </a:p>
                  </a:txBody>
                  <a:tcPr/>
                </a:tc>
                <a:tc>
                  <a:txBody>
                    <a:bodyPr/>
                    <a:lstStyle/>
                    <a:p>
                      <a:r>
                        <a:rPr lang="en-US" sz="1800" dirty="0" smtClean="0"/>
                        <a:t>Saturday</a:t>
                      </a:r>
                      <a:endParaRPr lang="en-US" sz="1800" dirty="0"/>
                    </a:p>
                  </a:txBody>
                  <a:tcPr/>
                </a:tc>
              </a:tr>
              <a:tr h="988886">
                <a:tc>
                  <a:txBody>
                    <a:bodyPr/>
                    <a:lstStyle/>
                    <a:p>
                      <a:pPr algn="l"/>
                      <a:r>
                        <a:rPr lang="en-US" sz="2000" dirty="0" smtClean="0">
                          <a:solidFill>
                            <a:srgbClr val="000000"/>
                          </a:solidFill>
                        </a:rPr>
                        <a:t>1 </a:t>
                      </a:r>
                      <a:r>
                        <a:rPr lang="en-US" sz="900" b="1" dirty="0" smtClean="0">
                          <a:solidFill>
                            <a:srgbClr val="0000FF"/>
                          </a:solidFill>
                        </a:rPr>
                        <a:t>(x123-420)</a:t>
                      </a:r>
                    </a:p>
                    <a:p>
                      <a:pPr algn="l"/>
                      <a:r>
                        <a:rPr lang="en-US" sz="1200" dirty="0" smtClean="0">
                          <a:solidFill>
                            <a:srgbClr val="000000"/>
                          </a:solidFill>
                        </a:rPr>
                        <a:t>6 am- 3 pm</a:t>
                      </a:r>
                    </a:p>
                    <a:p>
                      <a:pPr algn="l"/>
                      <a:r>
                        <a:rPr lang="en-US" sz="1200" dirty="0" smtClean="0">
                          <a:solidFill>
                            <a:srgbClr val="000000"/>
                          </a:solidFill>
                        </a:rPr>
                        <a:t>Type 1</a:t>
                      </a:r>
                    </a:p>
                    <a:p>
                      <a:pPr algn="l"/>
                      <a:r>
                        <a:rPr lang="en-US" sz="1200" dirty="0" smtClean="0">
                          <a:solidFill>
                            <a:srgbClr val="000000"/>
                          </a:solidFill>
                        </a:rPr>
                        <a:t>Series 1</a:t>
                      </a:r>
                    </a:p>
                  </a:txBody>
                  <a:tcPr/>
                </a:tc>
                <a:tc>
                  <a:txBody>
                    <a:bodyPr/>
                    <a:lstStyle/>
                    <a:p>
                      <a:pPr algn="l"/>
                      <a:r>
                        <a:rPr lang="en-US" sz="2000" dirty="0" smtClean="0">
                          <a:solidFill>
                            <a:srgbClr val="000000"/>
                          </a:solidFill>
                        </a:rPr>
                        <a:t>2 </a:t>
                      </a:r>
                      <a:r>
                        <a:rPr lang="en-US" sz="900" b="1" dirty="0" smtClean="0">
                          <a:solidFill>
                            <a:srgbClr val="0000FF"/>
                          </a:solidFill>
                        </a:rPr>
                        <a:t>(</a:t>
                      </a:r>
                      <a:r>
                        <a:rPr lang="en-US" sz="900" b="1" dirty="0" smtClean="0">
                          <a:solidFill>
                            <a:srgbClr val="0000FF"/>
                          </a:solidFill>
                          <a:effectLst/>
                        </a:rPr>
                        <a:t>607-6230)</a:t>
                      </a:r>
                      <a:endParaRPr lang="en-US" sz="2000" b="1" dirty="0" smtClean="0">
                        <a:solidFill>
                          <a:srgbClr val="0000FF"/>
                        </a:solidFill>
                      </a:endParaRPr>
                    </a:p>
                    <a:p>
                      <a:pPr algn="l"/>
                      <a:r>
                        <a:rPr lang="en-US" sz="1200" dirty="0" smtClean="0">
                          <a:solidFill>
                            <a:srgbClr val="000000"/>
                          </a:solidFill>
                        </a:rPr>
                        <a:t>5 am-3</a:t>
                      </a:r>
                      <a:r>
                        <a:rPr lang="en-US" sz="1200" baseline="0" dirty="0" smtClean="0">
                          <a:solidFill>
                            <a:srgbClr val="000000"/>
                          </a:solidFill>
                        </a:rPr>
                        <a:t> pm</a:t>
                      </a:r>
                    </a:p>
                    <a:p>
                      <a:pPr algn="l"/>
                      <a:r>
                        <a:rPr lang="en-US" sz="1200" dirty="0" smtClean="0">
                          <a:solidFill>
                            <a:srgbClr val="000000"/>
                          </a:solidFill>
                        </a:rPr>
                        <a:t>Type 1</a:t>
                      </a:r>
                    </a:p>
                    <a:p>
                      <a:pPr algn="l"/>
                      <a:r>
                        <a:rPr lang="en-US" sz="1200" dirty="0" smtClean="0">
                          <a:solidFill>
                            <a:srgbClr val="000000"/>
                          </a:solidFill>
                        </a:rPr>
                        <a:t>Series 2</a:t>
                      </a:r>
                      <a:endParaRPr lang="en-US" sz="1200" dirty="0">
                        <a:solidFill>
                          <a:srgbClr val="000000"/>
                        </a:solidFill>
                      </a:endParaRPr>
                    </a:p>
                  </a:txBody>
                  <a:tcPr/>
                </a:tc>
                <a:tc>
                  <a:txBody>
                    <a:bodyPr/>
                    <a:lstStyle/>
                    <a:p>
                      <a:pPr algn="l"/>
                      <a:r>
                        <a:rPr lang="en-US" sz="2000" dirty="0" smtClean="0">
                          <a:solidFill>
                            <a:srgbClr val="000000"/>
                          </a:solidFill>
                        </a:rPr>
                        <a:t>3  </a:t>
                      </a:r>
                      <a:r>
                        <a:rPr lang="en-US" sz="900" b="1" dirty="0" smtClean="0">
                          <a:solidFill>
                            <a:srgbClr val="0000FF"/>
                          </a:solidFill>
                        </a:rPr>
                        <a:t>(x113-1104)</a:t>
                      </a:r>
                      <a:endParaRPr lang="en-US" sz="2000" dirty="0" smtClean="0">
                        <a:solidFill>
                          <a:srgbClr val="000000"/>
                        </a:solidFill>
                      </a:endParaRPr>
                    </a:p>
                    <a:p>
                      <a:pPr algn="l"/>
                      <a:r>
                        <a:rPr lang="en-US" sz="1200" dirty="0" smtClean="0">
                          <a:solidFill>
                            <a:srgbClr val="000000"/>
                          </a:solidFill>
                        </a:rPr>
                        <a:t>4 am-3 pm</a:t>
                      </a:r>
                    </a:p>
                    <a:p>
                      <a:pPr algn="l"/>
                      <a:r>
                        <a:rPr lang="en-US" sz="1200" dirty="0" smtClean="0">
                          <a:solidFill>
                            <a:srgbClr val="000000"/>
                          </a:solidFill>
                        </a:rPr>
                        <a:t>Type 1</a:t>
                      </a:r>
                    </a:p>
                    <a:p>
                      <a:pPr algn="l"/>
                      <a:r>
                        <a:rPr lang="en-US" sz="1200" dirty="0" smtClean="0">
                          <a:solidFill>
                            <a:srgbClr val="000000"/>
                          </a:solidFill>
                        </a:rPr>
                        <a:t>Series</a:t>
                      </a:r>
                      <a:r>
                        <a:rPr lang="en-US" sz="1200" baseline="0" dirty="0" smtClean="0">
                          <a:solidFill>
                            <a:srgbClr val="000000"/>
                          </a:solidFill>
                        </a:rPr>
                        <a:t> 3</a:t>
                      </a:r>
                      <a:endParaRPr lang="en-US" sz="1200" dirty="0">
                        <a:solidFill>
                          <a:srgbClr val="000000"/>
                        </a:solidFill>
                      </a:endParaRPr>
                    </a:p>
                  </a:txBody>
                  <a:tcPr/>
                </a:tc>
                <a:tc>
                  <a:txBody>
                    <a:bodyPr/>
                    <a:lstStyle/>
                    <a:p>
                      <a:pPr algn="l"/>
                      <a:r>
                        <a:rPr lang="en-US" sz="2000" dirty="0" smtClean="0">
                          <a:solidFill>
                            <a:srgbClr val="000000"/>
                          </a:solidFill>
                        </a:rPr>
                        <a:t>4   </a:t>
                      </a:r>
                      <a:r>
                        <a:rPr lang="en-US" sz="900" b="1" dirty="0" smtClean="0">
                          <a:solidFill>
                            <a:srgbClr val="0000FF"/>
                          </a:solidFill>
                        </a:rPr>
                        <a:t>(59-68)</a:t>
                      </a:r>
                      <a:endParaRPr lang="en-US" sz="2000" dirty="0" smtClean="0">
                        <a:solidFill>
                          <a:srgbClr val="000000"/>
                        </a:solidFill>
                      </a:endParaRPr>
                    </a:p>
                    <a:p>
                      <a:pPr algn="l"/>
                      <a:r>
                        <a:rPr lang="en-US" sz="1200" dirty="0" smtClean="0">
                          <a:solidFill>
                            <a:srgbClr val="000000"/>
                          </a:solidFill>
                        </a:rPr>
                        <a:t>8 am- 4 pm</a:t>
                      </a:r>
                    </a:p>
                    <a:p>
                      <a:pPr algn="l"/>
                      <a:r>
                        <a:rPr lang="en-US" sz="1200" dirty="0" smtClean="0">
                          <a:solidFill>
                            <a:srgbClr val="000000"/>
                          </a:solidFill>
                        </a:rPr>
                        <a:t>Type 1</a:t>
                      </a:r>
                    </a:p>
                    <a:p>
                      <a:pPr algn="l"/>
                      <a:r>
                        <a:rPr lang="en-US" sz="1200" dirty="0" smtClean="0">
                          <a:solidFill>
                            <a:srgbClr val="000000"/>
                          </a:solidFill>
                        </a:rPr>
                        <a:t>Series 4</a:t>
                      </a:r>
                      <a:endParaRPr lang="en-US" sz="1200" dirty="0">
                        <a:solidFill>
                          <a:srgbClr val="000000"/>
                        </a:solidFill>
                      </a:endParaRPr>
                    </a:p>
                  </a:txBody>
                  <a:tcPr/>
                </a:tc>
                <a:tc>
                  <a:txBody>
                    <a:bodyPr/>
                    <a:lstStyle/>
                    <a:p>
                      <a:pPr algn="l"/>
                      <a:r>
                        <a:rPr lang="en-US" sz="2000" dirty="0" smtClean="0">
                          <a:solidFill>
                            <a:srgbClr val="000000"/>
                          </a:solidFill>
                        </a:rPr>
                        <a:t>5   </a:t>
                      </a:r>
                      <a:r>
                        <a:rPr lang="en-US" sz="900" b="1" dirty="0" smtClean="0">
                          <a:solidFill>
                            <a:srgbClr val="0000FF"/>
                          </a:solidFill>
                        </a:rPr>
                        <a:t>(1005-438)</a:t>
                      </a:r>
                      <a:endParaRPr lang="en-US" sz="2000" dirty="0" smtClean="0">
                        <a:solidFill>
                          <a:srgbClr val="000000"/>
                        </a:solidFill>
                      </a:endParaRPr>
                    </a:p>
                    <a:p>
                      <a:pPr algn="l"/>
                      <a:r>
                        <a:rPr lang="en-US" sz="1200" dirty="0" smtClean="0">
                          <a:solidFill>
                            <a:srgbClr val="000000"/>
                          </a:solidFill>
                        </a:rPr>
                        <a:t>8 am-6 pm</a:t>
                      </a:r>
                    </a:p>
                    <a:p>
                      <a:pPr algn="l"/>
                      <a:r>
                        <a:rPr lang="en-US" sz="1200" dirty="0" smtClean="0">
                          <a:solidFill>
                            <a:srgbClr val="000000"/>
                          </a:solidFill>
                        </a:rPr>
                        <a:t>Type 1</a:t>
                      </a:r>
                    </a:p>
                    <a:p>
                      <a:pPr algn="l"/>
                      <a:r>
                        <a:rPr lang="en-US" sz="1200" dirty="0" smtClean="0">
                          <a:solidFill>
                            <a:srgbClr val="000000"/>
                          </a:solidFill>
                        </a:rPr>
                        <a:t>Series 5</a:t>
                      </a:r>
                      <a:endParaRPr lang="en-US" sz="1200" dirty="0">
                        <a:solidFill>
                          <a:srgbClr val="000000"/>
                        </a:solidFill>
                      </a:endParaRPr>
                    </a:p>
                  </a:txBody>
                  <a:tcPr/>
                </a:tc>
                <a:tc>
                  <a:txBody>
                    <a:bodyPr/>
                    <a:lstStyle/>
                    <a:p>
                      <a:pPr algn="l"/>
                      <a:r>
                        <a:rPr lang="en-US" sz="2000" dirty="0" smtClean="0">
                          <a:solidFill>
                            <a:srgbClr val="000000"/>
                          </a:solidFill>
                        </a:rPr>
                        <a:t>6  </a:t>
                      </a:r>
                      <a:r>
                        <a:rPr lang="en-US" sz="900" b="1" dirty="0" smtClean="0">
                          <a:solidFill>
                            <a:srgbClr val="0000FF"/>
                          </a:solidFill>
                        </a:rPr>
                        <a:t>(1103-1110)</a:t>
                      </a:r>
                      <a:endParaRPr lang="en-US" sz="2000" dirty="0" smtClean="0">
                        <a:solidFill>
                          <a:srgbClr val="000000"/>
                        </a:solidFill>
                      </a:endParaRPr>
                    </a:p>
                    <a:p>
                      <a:pPr algn="l"/>
                      <a:r>
                        <a:rPr lang="en-US" sz="1200" dirty="0" smtClean="0">
                          <a:solidFill>
                            <a:srgbClr val="000000"/>
                          </a:solidFill>
                        </a:rPr>
                        <a:t>8 am-7 pm</a:t>
                      </a:r>
                    </a:p>
                    <a:p>
                      <a:pPr algn="l"/>
                      <a:r>
                        <a:rPr lang="en-US" sz="1200" dirty="0" smtClean="0">
                          <a:solidFill>
                            <a:srgbClr val="000000"/>
                          </a:solidFill>
                        </a:rPr>
                        <a:t>Type 1</a:t>
                      </a:r>
                    </a:p>
                    <a:p>
                      <a:pPr algn="l"/>
                      <a:r>
                        <a:rPr lang="en-US" sz="1200" dirty="0" smtClean="0">
                          <a:solidFill>
                            <a:srgbClr val="000000"/>
                          </a:solidFill>
                        </a:rPr>
                        <a:t>Series 6</a:t>
                      </a:r>
                      <a:endParaRPr lang="en-US" sz="1200" dirty="0">
                        <a:solidFill>
                          <a:srgbClr val="000000"/>
                        </a:solidFill>
                      </a:endParaRPr>
                    </a:p>
                  </a:txBody>
                  <a:tcPr/>
                </a:tc>
                <a:tc>
                  <a:txBody>
                    <a:bodyPr/>
                    <a:lstStyle/>
                    <a:p>
                      <a:pPr algn="l"/>
                      <a:r>
                        <a:rPr lang="en-US" sz="2000" dirty="0" smtClean="0">
                          <a:solidFill>
                            <a:srgbClr val="000000"/>
                          </a:solidFill>
                        </a:rPr>
                        <a:t>7 </a:t>
                      </a:r>
                      <a:r>
                        <a:rPr lang="en-US" sz="2000" dirty="0" smtClean="0">
                          <a:solidFill>
                            <a:srgbClr val="0000FF"/>
                          </a:solidFill>
                        </a:rPr>
                        <a:t>  </a:t>
                      </a:r>
                      <a:r>
                        <a:rPr lang="en-US" sz="900" b="1" dirty="0" smtClean="0">
                          <a:solidFill>
                            <a:srgbClr val="0000FF"/>
                          </a:solidFill>
                        </a:rPr>
                        <a:t>(871-1270)</a:t>
                      </a:r>
                      <a:endParaRPr lang="en-US" sz="2000" dirty="0" smtClean="0">
                        <a:solidFill>
                          <a:srgbClr val="0000FF"/>
                        </a:solidFill>
                      </a:endParaRPr>
                    </a:p>
                    <a:p>
                      <a:pPr algn="l"/>
                      <a:r>
                        <a:rPr lang="en-US" sz="1200" dirty="0" smtClean="0">
                          <a:solidFill>
                            <a:srgbClr val="000000"/>
                          </a:solidFill>
                        </a:rPr>
                        <a:t>5 am- 2 pm</a:t>
                      </a:r>
                    </a:p>
                    <a:p>
                      <a:pPr algn="l"/>
                      <a:r>
                        <a:rPr lang="en-US" sz="1200" dirty="0" smtClean="0">
                          <a:solidFill>
                            <a:srgbClr val="000000"/>
                          </a:solidFill>
                        </a:rPr>
                        <a:t>Type 1</a:t>
                      </a:r>
                    </a:p>
                    <a:p>
                      <a:pPr algn="l"/>
                      <a:r>
                        <a:rPr lang="en-US" sz="1200" dirty="0" smtClean="0">
                          <a:solidFill>
                            <a:srgbClr val="000000"/>
                          </a:solidFill>
                        </a:rPr>
                        <a:t>Series 7</a:t>
                      </a:r>
                      <a:endParaRPr lang="en-US" sz="1200" dirty="0">
                        <a:solidFill>
                          <a:srgbClr val="000000"/>
                        </a:solidFill>
                      </a:endParaRPr>
                    </a:p>
                  </a:txBody>
                  <a:tcPr/>
                </a:tc>
              </a:tr>
              <a:tr h="988886">
                <a:tc>
                  <a:txBody>
                    <a:bodyPr/>
                    <a:lstStyle/>
                    <a:p>
                      <a:pPr algn="l"/>
                      <a:r>
                        <a:rPr lang="en-US" sz="2000" dirty="0" smtClean="0">
                          <a:solidFill>
                            <a:srgbClr val="000000"/>
                          </a:solidFill>
                        </a:rPr>
                        <a:t>8  </a:t>
                      </a:r>
                      <a:r>
                        <a:rPr lang="en-US" sz="900" b="1" dirty="0" smtClean="0">
                          <a:solidFill>
                            <a:srgbClr val="0000FF"/>
                          </a:solidFill>
                        </a:rPr>
                        <a:t>(x123-420)</a:t>
                      </a:r>
                      <a:endParaRPr lang="en-US" sz="2000" dirty="0" smtClean="0">
                        <a:solidFill>
                          <a:srgbClr val="000000"/>
                        </a:solidFill>
                      </a:endParaRPr>
                    </a:p>
                    <a:p>
                      <a:pPr algn="l"/>
                      <a:r>
                        <a:rPr lang="en-US" sz="1200" dirty="0" smtClean="0">
                          <a:solidFill>
                            <a:srgbClr val="000000"/>
                          </a:solidFill>
                        </a:rPr>
                        <a:t>5 am- 2 pm</a:t>
                      </a:r>
                    </a:p>
                    <a:p>
                      <a:pPr algn="l"/>
                      <a:r>
                        <a:rPr lang="en-US" sz="1200" dirty="0" smtClean="0">
                          <a:solidFill>
                            <a:srgbClr val="000000"/>
                          </a:solidFill>
                        </a:rPr>
                        <a:t>Type 1</a:t>
                      </a:r>
                    </a:p>
                    <a:p>
                      <a:pPr algn="l"/>
                      <a:r>
                        <a:rPr lang="en-US" sz="1200" dirty="0" smtClean="0">
                          <a:solidFill>
                            <a:srgbClr val="000000"/>
                          </a:solidFill>
                        </a:rPr>
                        <a:t>Series 8</a:t>
                      </a:r>
                    </a:p>
                  </a:txBody>
                  <a:tcPr/>
                </a:tc>
                <a:tc>
                  <a:txBody>
                    <a:bodyPr/>
                    <a:lstStyle/>
                    <a:p>
                      <a:pPr algn="l"/>
                      <a:r>
                        <a:rPr lang="en-US" sz="2000" dirty="0" smtClean="0">
                          <a:solidFill>
                            <a:srgbClr val="000000"/>
                          </a:solidFill>
                        </a:rPr>
                        <a:t>9  </a:t>
                      </a:r>
                      <a:r>
                        <a:rPr lang="en-US" sz="900" b="1" dirty="0" smtClean="0">
                          <a:solidFill>
                            <a:srgbClr val="0000FF"/>
                          </a:solidFill>
                        </a:rPr>
                        <a:t>(607-6230)</a:t>
                      </a:r>
                      <a:endParaRPr lang="en-US" sz="2000" dirty="0" smtClean="0">
                        <a:solidFill>
                          <a:srgbClr val="000000"/>
                        </a:solidFill>
                      </a:endParaRPr>
                    </a:p>
                    <a:p>
                      <a:pPr algn="l"/>
                      <a:r>
                        <a:rPr lang="en-US" sz="1200" dirty="0" smtClean="0">
                          <a:solidFill>
                            <a:srgbClr val="000000"/>
                          </a:solidFill>
                        </a:rPr>
                        <a:t>5 am-4 pm</a:t>
                      </a:r>
                    </a:p>
                    <a:p>
                      <a:pPr algn="l"/>
                      <a:r>
                        <a:rPr lang="en-US" sz="1200" dirty="0" smtClean="0">
                          <a:solidFill>
                            <a:srgbClr val="000000"/>
                          </a:solidFill>
                        </a:rPr>
                        <a:t>Type 1</a:t>
                      </a:r>
                    </a:p>
                    <a:p>
                      <a:pPr algn="l"/>
                      <a:r>
                        <a:rPr lang="en-US" sz="1200" dirty="0" smtClean="0">
                          <a:solidFill>
                            <a:srgbClr val="000000"/>
                          </a:solidFill>
                        </a:rPr>
                        <a:t>Series 9</a:t>
                      </a:r>
                    </a:p>
                  </a:txBody>
                  <a:tcPr/>
                </a:tc>
                <a:tc>
                  <a:txBody>
                    <a:bodyPr/>
                    <a:lstStyle/>
                    <a:p>
                      <a:pPr algn="l"/>
                      <a:r>
                        <a:rPr lang="en-US" sz="2000" dirty="0" smtClean="0">
                          <a:solidFill>
                            <a:srgbClr val="000000"/>
                          </a:solidFill>
                        </a:rPr>
                        <a:t>10  </a:t>
                      </a:r>
                      <a:r>
                        <a:rPr lang="en-US" sz="900" b="1" dirty="0" smtClean="0">
                          <a:solidFill>
                            <a:srgbClr val="0000FF"/>
                          </a:solidFill>
                        </a:rPr>
                        <a:t>(x113-1104)</a:t>
                      </a:r>
                      <a:endParaRPr lang="en-US" sz="2000" dirty="0" smtClean="0">
                        <a:solidFill>
                          <a:srgbClr val="000000"/>
                        </a:solidFill>
                      </a:endParaRPr>
                    </a:p>
                    <a:p>
                      <a:pPr algn="l"/>
                      <a:r>
                        <a:rPr lang="en-US" sz="1200" dirty="0" smtClean="0">
                          <a:solidFill>
                            <a:srgbClr val="000000"/>
                          </a:solidFill>
                        </a:rPr>
                        <a:t>8 am- 6 pm</a:t>
                      </a:r>
                    </a:p>
                    <a:p>
                      <a:pPr algn="l"/>
                      <a:r>
                        <a:rPr lang="en-US" sz="1200" dirty="0" smtClean="0">
                          <a:solidFill>
                            <a:srgbClr val="000000"/>
                          </a:solidFill>
                        </a:rPr>
                        <a:t>Type 1</a:t>
                      </a:r>
                    </a:p>
                    <a:p>
                      <a:pPr algn="l"/>
                      <a:r>
                        <a:rPr lang="en-US" sz="1200" dirty="0" smtClean="0">
                          <a:solidFill>
                            <a:srgbClr val="000000"/>
                          </a:solidFill>
                        </a:rPr>
                        <a:t>Series 10</a:t>
                      </a:r>
                    </a:p>
                  </a:txBody>
                  <a:tcPr/>
                </a:tc>
                <a:tc>
                  <a:txBody>
                    <a:bodyPr/>
                    <a:lstStyle/>
                    <a:p>
                      <a:pPr algn="l"/>
                      <a:r>
                        <a:rPr lang="en-US" sz="2000" dirty="0" smtClean="0">
                          <a:solidFill>
                            <a:srgbClr val="000000"/>
                          </a:solidFill>
                        </a:rPr>
                        <a:t>11  </a:t>
                      </a:r>
                      <a:r>
                        <a:rPr lang="en-US" sz="900" b="1" dirty="0" smtClean="0">
                          <a:solidFill>
                            <a:srgbClr val="0000FF"/>
                          </a:solidFill>
                        </a:rPr>
                        <a:t>(59-68)</a:t>
                      </a:r>
                      <a:endParaRPr lang="en-US" sz="2000" dirty="0" smtClean="0">
                        <a:solidFill>
                          <a:srgbClr val="000000"/>
                        </a:solidFill>
                      </a:endParaRPr>
                    </a:p>
                    <a:p>
                      <a:pPr algn="l"/>
                      <a:r>
                        <a:rPr lang="en-US" sz="1200" dirty="0" smtClean="0">
                          <a:solidFill>
                            <a:srgbClr val="000000"/>
                          </a:solidFill>
                        </a:rPr>
                        <a:t>7 am- 5 pm</a:t>
                      </a:r>
                    </a:p>
                    <a:p>
                      <a:pPr algn="l"/>
                      <a:r>
                        <a:rPr lang="en-US" sz="1200" dirty="0" smtClean="0">
                          <a:solidFill>
                            <a:srgbClr val="000000"/>
                          </a:solidFill>
                        </a:rPr>
                        <a:t>Type 1</a:t>
                      </a:r>
                    </a:p>
                    <a:p>
                      <a:pPr algn="l"/>
                      <a:r>
                        <a:rPr lang="en-US" sz="1200" dirty="0" smtClean="0">
                          <a:solidFill>
                            <a:srgbClr val="000000"/>
                          </a:solidFill>
                        </a:rPr>
                        <a:t>Series 11</a:t>
                      </a:r>
                    </a:p>
                  </a:txBody>
                  <a:tcPr/>
                </a:tc>
                <a:tc>
                  <a:txBody>
                    <a:bodyPr/>
                    <a:lstStyle/>
                    <a:p>
                      <a:pPr algn="l"/>
                      <a:r>
                        <a:rPr lang="en-US" sz="2000" dirty="0" smtClean="0">
                          <a:solidFill>
                            <a:srgbClr val="000000"/>
                          </a:solidFill>
                        </a:rPr>
                        <a:t>12  </a:t>
                      </a:r>
                      <a:r>
                        <a:rPr lang="en-US" sz="900" b="1" dirty="0" smtClean="0">
                          <a:solidFill>
                            <a:srgbClr val="0000FF"/>
                          </a:solidFill>
                        </a:rPr>
                        <a:t>(1005-438)</a:t>
                      </a:r>
                      <a:endParaRPr lang="en-US" sz="2000" dirty="0" smtClean="0">
                        <a:solidFill>
                          <a:srgbClr val="000000"/>
                        </a:solidFill>
                      </a:endParaRPr>
                    </a:p>
                    <a:p>
                      <a:pPr algn="l"/>
                      <a:r>
                        <a:rPr lang="en-US" sz="1200" dirty="0" smtClean="0">
                          <a:solidFill>
                            <a:srgbClr val="000000"/>
                          </a:solidFill>
                        </a:rPr>
                        <a:t>8 am-3</a:t>
                      </a:r>
                      <a:r>
                        <a:rPr lang="en-US" sz="1200" baseline="0" dirty="0" smtClean="0">
                          <a:solidFill>
                            <a:srgbClr val="000000"/>
                          </a:solidFill>
                        </a:rPr>
                        <a:t> pm</a:t>
                      </a:r>
                    </a:p>
                    <a:p>
                      <a:pPr algn="l"/>
                      <a:r>
                        <a:rPr lang="en-US" sz="1200" dirty="0" smtClean="0">
                          <a:solidFill>
                            <a:srgbClr val="000000"/>
                          </a:solidFill>
                        </a:rPr>
                        <a:t>Type 1</a:t>
                      </a:r>
                    </a:p>
                    <a:p>
                      <a:pPr algn="l"/>
                      <a:r>
                        <a:rPr lang="en-US" sz="1200" dirty="0" smtClean="0">
                          <a:solidFill>
                            <a:srgbClr val="000000"/>
                          </a:solidFill>
                        </a:rPr>
                        <a:t>Series 12</a:t>
                      </a:r>
                    </a:p>
                  </a:txBody>
                  <a:tcPr/>
                </a:tc>
                <a:tc>
                  <a:txBody>
                    <a:bodyPr/>
                    <a:lstStyle/>
                    <a:p>
                      <a:pPr algn="l"/>
                      <a:r>
                        <a:rPr lang="en-US" sz="2000" dirty="0" smtClean="0">
                          <a:solidFill>
                            <a:srgbClr val="000000"/>
                          </a:solidFill>
                        </a:rPr>
                        <a:t>13 </a:t>
                      </a:r>
                      <a:r>
                        <a:rPr lang="en-US" sz="900" b="1" dirty="0" smtClean="0">
                          <a:solidFill>
                            <a:srgbClr val="0000FF"/>
                          </a:solidFill>
                        </a:rPr>
                        <a:t>(1103-1110)</a:t>
                      </a:r>
                      <a:endParaRPr lang="en-US" sz="2000" dirty="0" smtClean="0">
                        <a:solidFill>
                          <a:srgbClr val="000000"/>
                        </a:solidFill>
                      </a:endParaRPr>
                    </a:p>
                    <a:p>
                      <a:pPr algn="l"/>
                      <a:r>
                        <a:rPr lang="en-US" sz="1200" dirty="0" smtClean="0">
                          <a:solidFill>
                            <a:srgbClr val="000000"/>
                          </a:solidFill>
                        </a:rPr>
                        <a:t>4 am-1 pm</a:t>
                      </a:r>
                    </a:p>
                    <a:p>
                      <a:pPr algn="l"/>
                      <a:r>
                        <a:rPr lang="en-US" sz="1200" dirty="0" smtClean="0">
                          <a:solidFill>
                            <a:srgbClr val="000000"/>
                          </a:solidFill>
                        </a:rPr>
                        <a:t>Type 1</a:t>
                      </a:r>
                    </a:p>
                    <a:p>
                      <a:pPr algn="l"/>
                      <a:r>
                        <a:rPr lang="en-US" sz="1200" dirty="0" smtClean="0">
                          <a:solidFill>
                            <a:srgbClr val="000000"/>
                          </a:solidFill>
                        </a:rPr>
                        <a:t>Series 13</a:t>
                      </a:r>
                    </a:p>
                  </a:txBody>
                  <a:tcPr/>
                </a:tc>
                <a:tc>
                  <a:txBody>
                    <a:bodyPr/>
                    <a:lstStyle/>
                    <a:p>
                      <a:pPr algn="l"/>
                      <a:r>
                        <a:rPr lang="en-US" sz="2000" dirty="0" smtClean="0">
                          <a:solidFill>
                            <a:srgbClr val="000000"/>
                          </a:solidFill>
                        </a:rPr>
                        <a:t>14 </a:t>
                      </a:r>
                      <a:r>
                        <a:rPr lang="en-US" sz="900" b="1" dirty="0" smtClean="0">
                          <a:solidFill>
                            <a:srgbClr val="0000FF"/>
                          </a:solidFill>
                        </a:rPr>
                        <a:t>(871-1270)</a:t>
                      </a:r>
                      <a:endParaRPr lang="en-US" sz="2000" dirty="0" smtClean="0">
                        <a:solidFill>
                          <a:srgbClr val="000000"/>
                        </a:solidFill>
                      </a:endParaRPr>
                    </a:p>
                    <a:p>
                      <a:pPr algn="l"/>
                      <a:r>
                        <a:rPr lang="en-US" sz="1200" dirty="0" smtClean="0">
                          <a:solidFill>
                            <a:srgbClr val="000000"/>
                          </a:solidFill>
                        </a:rPr>
                        <a:t>3 pm-1 am</a:t>
                      </a:r>
                    </a:p>
                    <a:p>
                      <a:pPr algn="l"/>
                      <a:r>
                        <a:rPr lang="en-US" sz="1200" dirty="0" smtClean="0">
                          <a:solidFill>
                            <a:srgbClr val="000000"/>
                          </a:solidFill>
                        </a:rPr>
                        <a:t>Type 2</a:t>
                      </a:r>
                    </a:p>
                    <a:p>
                      <a:pPr algn="l"/>
                      <a:r>
                        <a:rPr lang="en-US" sz="1200" dirty="0" smtClean="0">
                          <a:solidFill>
                            <a:srgbClr val="000000"/>
                          </a:solidFill>
                        </a:rPr>
                        <a:t>Series 14</a:t>
                      </a:r>
                    </a:p>
                  </a:txBody>
                  <a:tcPr/>
                </a:tc>
              </a:tr>
              <a:tr h="1031516">
                <a:tc>
                  <a:txBody>
                    <a:bodyPr/>
                    <a:lstStyle/>
                    <a:p>
                      <a:pPr algn="l"/>
                      <a:r>
                        <a:rPr lang="en-US" sz="2000" dirty="0" smtClean="0">
                          <a:solidFill>
                            <a:srgbClr val="000000"/>
                          </a:solidFill>
                        </a:rPr>
                        <a:t>15 </a:t>
                      </a:r>
                      <a:r>
                        <a:rPr lang="en-US" sz="1200" dirty="0" smtClean="0">
                          <a:solidFill>
                            <a:srgbClr val="000000"/>
                          </a:solidFill>
                        </a:rPr>
                        <a:t>(Mandatory)</a:t>
                      </a:r>
                      <a:endParaRPr lang="en-US" sz="2000" dirty="0" smtClean="0">
                        <a:solidFill>
                          <a:srgbClr val="000000"/>
                        </a:solidFill>
                      </a:endParaRPr>
                    </a:p>
                    <a:p>
                      <a:pPr algn="l"/>
                      <a:r>
                        <a:rPr lang="en-US" sz="1200" dirty="0" smtClean="0">
                          <a:solidFill>
                            <a:srgbClr val="000000"/>
                          </a:solidFill>
                        </a:rPr>
                        <a:t>No</a:t>
                      </a:r>
                      <a:r>
                        <a:rPr lang="en-US" sz="1200" baseline="0" dirty="0" smtClean="0">
                          <a:solidFill>
                            <a:srgbClr val="000000"/>
                          </a:solidFill>
                        </a:rPr>
                        <a:t> Covered Service</a:t>
                      </a:r>
                      <a:endParaRPr lang="en-US" sz="1200" dirty="0">
                        <a:solidFill>
                          <a:srgbClr val="000000"/>
                        </a:solidFill>
                      </a:endParaRPr>
                    </a:p>
                  </a:txBody>
                  <a:tcPr>
                    <a:solidFill>
                      <a:schemeClr val="accent2">
                        <a:lumMod val="40000"/>
                        <a:lumOff val="60000"/>
                      </a:schemeClr>
                    </a:solidFill>
                  </a:tcPr>
                </a:tc>
                <a:tc>
                  <a:txBody>
                    <a:bodyPr/>
                    <a:lstStyle/>
                    <a:p>
                      <a:pPr algn="l"/>
                      <a:r>
                        <a:rPr lang="en-US" sz="2000" dirty="0" smtClean="0">
                          <a:solidFill>
                            <a:srgbClr val="000000"/>
                          </a:solidFill>
                        </a:rPr>
                        <a:t>16</a:t>
                      </a:r>
                    </a:p>
                    <a:p>
                      <a:pPr algn="l"/>
                      <a:r>
                        <a:rPr lang="en-US" sz="1200" dirty="0" smtClean="0">
                          <a:solidFill>
                            <a:srgbClr val="000000"/>
                          </a:solidFill>
                        </a:rPr>
                        <a:t>(Mandatory)</a:t>
                      </a:r>
                    </a:p>
                    <a:p>
                      <a:pPr algn="l"/>
                      <a:r>
                        <a:rPr lang="en-US" sz="1200" dirty="0" smtClean="0">
                          <a:solidFill>
                            <a:srgbClr val="000000"/>
                          </a:solidFill>
                        </a:rPr>
                        <a:t>No Covered Service</a:t>
                      </a:r>
                      <a:endParaRPr lang="en-US" sz="1200" dirty="0">
                        <a:solidFill>
                          <a:srgbClr val="000000"/>
                        </a:solidFill>
                      </a:endParaRPr>
                    </a:p>
                  </a:txBody>
                  <a:tcPr>
                    <a:solidFill>
                      <a:schemeClr val="accent2">
                        <a:lumMod val="40000"/>
                        <a:lumOff val="60000"/>
                      </a:schemeClr>
                    </a:solidFill>
                  </a:tcPr>
                </a:tc>
                <a:tc>
                  <a:txBody>
                    <a:bodyPr/>
                    <a:lstStyle/>
                    <a:p>
                      <a:pPr algn="l"/>
                      <a:r>
                        <a:rPr lang="en-US" sz="2000" dirty="0" smtClean="0">
                          <a:solidFill>
                            <a:srgbClr val="000000"/>
                          </a:solidFill>
                        </a:rPr>
                        <a:t>17</a:t>
                      </a:r>
                    </a:p>
                    <a:p>
                      <a:pPr algn="l"/>
                      <a:r>
                        <a:rPr lang="en-US" sz="1200" dirty="0" smtClean="0">
                          <a:solidFill>
                            <a:srgbClr val="000000"/>
                          </a:solidFill>
                        </a:rPr>
                        <a:t>8 am-4 pm</a:t>
                      </a:r>
                    </a:p>
                    <a:p>
                      <a:pPr algn="l"/>
                      <a:r>
                        <a:rPr lang="en-US" sz="1200" dirty="0" smtClean="0">
                          <a:solidFill>
                            <a:srgbClr val="000000"/>
                          </a:solidFill>
                        </a:rPr>
                        <a:t>Rules Class No Covered</a:t>
                      </a:r>
                      <a:r>
                        <a:rPr lang="en-US" sz="1200" baseline="0" dirty="0" smtClean="0">
                          <a:solidFill>
                            <a:srgbClr val="000000"/>
                          </a:solidFill>
                        </a:rPr>
                        <a:t> Service</a:t>
                      </a:r>
                      <a:endParaRPr lang="en-US" sz="1200" dirty="0">
                        <a:solidFill>
                          <a:srgbClr val="000000"/>
                        </a:solidFill>
                      </a:endParaRPr>
                    </a:p>
                  </a:txBody>
                  <a:tcPr>
                    <a:solidFill>
                      <a:schemeClr val="accent1">
                        <a:lumMod val="40000"/>
                        <a:lumOff val="60000"/>
                      </a:schemeClr>
                    </a:solidFill>
                  </a:tcPr>
                </a:tc>
                <a:tc>
                  <a:txBody>
                    <a:bodyPr/>
                    <a:lstStyle/>
                    <a:p>
                      <a:pPr algn="l"/>
                      <a:r>
                        <a:rPr lang="en-US" sz="2000" dirty="0" smtClean="0">
                          <a:solidFill>
                            <a:srgbClr val="000000"/>
                          </a:solidFill>
                        </a:rPr>
                        <a:t>18</a:t>
                      </a:r>
                    </a:p>
                    <a:p>
                      <a:pPr algn="l"/>
                      <a:r>
                        <a:rPr lang="en-US" sz="1200" dirty="0" smtClean="0">
                          <a:solidFill>
                            <a:srgbClr val="000000"/>
                          </a:solidFill>
                        </a:rPr>
                        <a:t>8</a:t>
                      </a:r>
                      <a:r>
                        <a:rPr lang="en-US" sz="1200" baseline="0" dirty="0" smtClean="0">
                          <a:solidFill>
                            <a:srgbClr val="000000"/>
                          </a:solidFill>
                        </a:rPr>
                        <a:t> am- 4pm</a:t>
                      </a:r>
                    </a:p>
                    <a:p>
                      <a:pPr algn="l"/>
                      <a:r>
                        <a:rPr lang="en-US" sz="1200" dirty="0" smtClean="0">
                          <a:solidFill>
                            <a:srgbClr val="000000"/>
                          </a:solidFill>
                        </a:rPr>
                        <a:t>Rules Class </a:t>
                      </a:r>
                    </a:p>
                    <a:p>
                      <a:pPr algn="l"/>
                      <a:r>
                        <a:rPr lang="en-US" sz="1200" dirty="0" smtClean="0">
                          <a:solidFill>
                            <a:srgbClr val="000000"/>
                          </a:solidFill>
                        </a:rPr>
                        <a:t>No Covered Service</a:t>
                      </a:r>
                      <a:endParaRPr lang="en-US" sz="1200" dirty="0">
                        <a:solidFill>
                          <a:srgbClr val="000000"/>
                        </a:solidFill>
                      </a:endParaRPr>
                    </a:p>
                  </a:txBody>
                  <a:tcPr>
                    <a:solidFill>
                      <a:schemeClr val="accent1">
                        <a:lumMod val="40000"/>
                        <a:lumOff val="60000"/>
                      </a:schemeClr>
                    </a:solidFill>
                  </a:tcPr>
                </a:tc>
                <a:tc>
                  <a:txBody>
                    <a:bodyPr/>
                    <a:lstStyle/>
                    <a:p>
                      <a:pPr algn="l"/>
                      <a:r>
                        <a:rPr lang="en-US" sz="2000" dirty="0" smtClean="0">
                          <a:solidFill>
                            <a:srgbClr val="000000"/>
                          </a:solidFill>
                        </a:rPr>
                        <a:t>19  </a:t>
                      </a:r>
                      <a:r>
                        <a:rPr lang="en-US" sz="900" b="1" dirty="0" smtClean="0">
                          <a:solidFill>
                            <a:srgbClr val="0000FF"/>
                          </a:solidFill>
                        </a:rPr>
                        <a:t>(1007-440)</a:t>
                      </a:r>
                      <a:endParaRPr lang="en-US" sz="2000" dirty="0" smtClean="0">
                        <a:solidFill>
                          <a:srgbClr val="000000"/>
                        </a:solidFill>
                      </a:endParaRPr>
                    </a:p>
                    <a:p>
                      <a:pPr algn="l"/>
                      <a:r>
                        <a:rPr lang="en-US" sz="1200" dirty="0" smtClean="0">
                          <a:solidFill>
                            <a:srgbClr val="000000"/>
                          </a:solidFill>
                        </a:rPr>
                        <a:t>7 am-3 pm</a:t>
                      </a:r>
                    </a:p>
                    <a:p>
                      <a:pPr algn="l"/>
                      <a:r>
                        <a:rPr lang="en-US" sz="1200" dirty="0" smtClean="0">
                          <a:solidFill>
                            <a:srgbClr val="000000"/>
                          </a:solidFill>
                        </a:rPr>
                        <a:t>Type 1</a:t>
                      </a:r>
                    </a:p>
                    <a:p>
                      <a:pPr algn="l"/>
                      <a:r>
                        <a:rPr lang="en-US" sz="1200" dirty="0" smtClean="0">
                          <a:solidFill>
                            <a:srgbClr val="000000"/>
                          </a:solidFill>
                        </a:rPr>
                        <a:t>Series</a:t>
                      </a:r>
                      <a:r>
                        <a:rPr lang="en-US" sz="1200" baseline="0" dirty="0" smtClean="0">
                          <a:solidFill>
                            <a:srgbClr val="000000"/>
                          </a:solidFill>
                        </a:rPr>
                        <a:t> 1</a:t>
                      </a:r>
                      <a:endParaRPr lang="en-US" sz="1200" dirty="0">
                        <a:solidFill>
                          <a:srgbClr val="000000"/>
                        </a:solidFill>
                      </a:endParaRPr>
                    </a:p>
                  </a:txBody>
                  <a:tcPr/>
                </a:tc>
                <a:tc>
                  <a:txBody>
                    <a:bodyPr/>
                    <a:lstStyle/>
                    <a:p>
                      <a:pPr algn="l"/>
                      <a:r>
                        <a:rPr lang="en-US" sz="2000" dirty="0" smtClean="0">
                          <a:solidFill>
                            <a:srgbClr val="000000"/>
                          </a:solidFill>
                        </a:rPr>
                        <a:t>20 </a:t>
                      </a:r>
                      <a:r>
                        <a:rPr lang="en-US" sz="900" b="1" dirty="0" smtClean="0">
                          <a:solidFill>
                            <a:srgbClr val="0000FF"/>
                          </a:solidFill>
                        </a:rPr>
                        <a:t>(1115-1122)</a:t>
                      </a:r>
                      <a:endParaRPr lang="en-US" sz="2000" dirty="0" smtClean="0">
                        <a:solidFill>
                          <a:srgbClr val="000000"/>
                        </a:solidFill>
                      </a:endParaRPr>
                    </a:p>
                    <a:p>
                      <a:pPr algn="l"/>
                      <a:r>
                        <a:rPr lang="en-US" sz="1200" dirty="0" smtClean="0">
                          <a:solidFill>
                            <a:srgbClr val="000000"/>
                          </a:solidFill>
                        </a:rPr>
                        <a:t>3 pm-1</a:t>
                      </a:r>
                      <a:r>
                        <a:rPr lang="en-US" sz="1200" baseline="0" dirty="0" smtClean="0">
                          <a:solidFill>
                            <a:srgbClr val="000000"/>
                          </a:solidFill>
                        </a:rPr>
                        <a:t> am</a:t>
                      </a:r>
                    </a:p>
                    <a:p>
                      <a:pPr algn="l"/>
                      <a:r>
                        <a:rPr lang="en-US" sz="1200" dirty="0" smtClean="0">
                          <a:solidFill>
                            <a:srgbClr val="000000"/>
                          </a:solidFill>
                        </a:rPr>
                        <a:t>Type 2</a:t>
                      </a:r>
                    </a:p>
                    <a:p>
                      <a:pPr algn="l"/>
                      <a:r>
                        <a:rPr lang="en-US" sz="1200" dirty="0" smtClean="0">
                          <a:solidFill>
                            <a:srgbClr val="000000"/>
                          </a:solidFill>
                        </a:rPr>
                        <a:t>Series 2</a:t>
                      </a:r>
                      <a:endParaRPr lang="en-US" sz="1200" dirty="0">
                        <a:solidFill>
                          <a:srgbClr val="000000"/>
                        </a:solidFill>
                      </a:endParaRPr>
                    </a:p>
                  </a:txBody>
                  <a:tcPr/>
                </a:tc>
                <a:tc>
                  <a:txBody>
                    <a:bodyPr/>
                    <a:lstStyle/>
                    <a:p>
                      <a:pPr algn="l"/>
                      <a:r>
                        <a:rPr lang="en-US" sz="2000" dirty="0" smtClean="0">
                          <a:solidFill>
                            <a:srgbClr val="000000"/>
                          </a:solidFill>
                        </a:rPr>
                        <a:t>21  </a:t>
                      </a:r>
                      <a:r>
                        <a:rPr lang="en-US" sz="900" b="1" dirty="0" smtClean="0">
                          <a:solidFill>
                            <a:srgbClr val="0000FF"/>
                          </a:solidFill>
                        </a:rPr>
                        <a:t>(1211-1130)</a:t>
                      </a:r>
                      <a:endParaRPr lang="en-US" sz="2000" dirty="0" smtClean="0">
                        <a:solidFill>
                          <a:srgbClr val="000000"/>
                        </a:solidFill>
                      </a:endParaRPr>
                    </a:p>
                    <a:p>
                      <a:pPr algn="l"/>
                      <a:r>
                        <a:rPr lang="en-US" sz="1200" dirty="0" smtClean="0">
                          <a:solidFill>
                            <a:srgbClr val="000000"/>
                          </a:solidFill>
                        </a:rPr>
                        <a:t>5 pm-2</a:t>
                      </a:r>
                      <a:r>
                        <a:rPr lang="en-US" sz="1200" baseline="0" dirty="0" smtClean="0">
                          <a:solidFill>
                            <a:srgbClr val="000000"/>
                          </a:solidFill>
                        </a:rPr>
                        <a:t> am</a:t>
                      </a:r>
                    </a:p>
                    <a:p>
                      <a:pPr algn="l"/>
                      <a:r>
                        <a:rPr lang="en-US" sz="1200" dirty="0" smtClean="0">
                          <a:solidFill>
                            <a:srgbClr val="000000"/>
                          </a:solidFill>
                        </a:rPr>
                        <a:t>Type 2</a:t>
                      </a:r>
                    </a:p>
                    <a:p>
                      <a:pPr algn="l"/>
                      <a:r>
                        <a:rPr lang="en-US" sz="1200" dirty="0" smtClean="0">
                          <a:solidFill>
                            <a:srgbClr val="000000"/>
                          </a:solidFill>
                        </a:rPr>
                        <a:t>Series 3</a:t>
                      </a:r>
                    </a:p>
                  </a:txBody>
                  <a:tcPr/>
                </a:tc>
              </a:tr>
              <a:tr h="1198789">
                <a:tc>
                  <a:txBody>
                    <a:bodyPr/>
                    <a:lstStyle/>
                    <a:p>
                      <a:pPr algn="l"/>
                      <a:r>
                        <a:rPr lang="en-US" sz="2000" dirty="0" smtClean="0">
                          <a:solidFill>
                            <a:srgbClr val="000000"/>
                          </a:solidFill>
                        </a:rPr>
                        <a:t>22</a:t>
                      </a:r>
                      <a:r>
                        <a:rPr lang="en-US" sz="2000" baseline="0" dirty="0" smtClean="0">
                          <a:solidFill>
                            <a:srgbClr val="000000"/>
                          </a:solidFill>
                        </a:rPr>
                        <a:t> </a:t>
                      </a:r>
                      <a:r>
                        <a:rPr lang="en-US" sz="900" b="1" dirty="0" smtClean="0">
                          <a:solidFill>
                            <a:srgbClr val="0000FF"/>
                          </a:solidFill>
                        </a:rPr>
                        <a:t>(1211-1130)</a:t>
                      </a:r>
                      <a:endParaRPr lang="en-US" sz="2000" dirty="0" smtClean="0">
                        <a:solidFill>
                          <a:srgbClr val="000000"/>
                        </a:solidFill>
                      </a:endParaRPr>
                    </a:p>
                    <a:p>
                      <a:pPr algn="l"/>
                      <a:r>
                        <a:rPr lang="en-US" sz="1200" dirty="0" smtClean="0">
                          <a:solidFill>
                            <a:srgbClr val="000000"/>
                          </a:solidFill>
                        </a:rPr>
                        <a:t>6 pm-2 am</a:t>
                      </a:r>
                    </a:p>
                    <a:p>
                      <a:pPr algn="l"/>
                      <a:r>
                        <a:rPr lang="en-US" sz="1200" dirty="0" smtClean="0">
                          <a:solidFill>
                            <a:srgbClr val="000000"/>
                          </a:solidFill>
                        </a:rPr>
                        <a:t>Type 2 Series 4</a:t>
                      </a:r>
                      <a:endParaRPr lang="en-US" sz="1200" dirty="0">
                        <a:solidFill>
                          <a:srgbClr val="000000"/>
                        </a:solidFill>
                      </a:endParaRPr>
                    </a:p>
                  </a:txBody>
                  <a:tcPr/>
                </a:tc>
                <a:tc>
                  <a:txBody>
                    <a:bodyPr/>
                    <a:lstStyle/>
                    <a:p>
                      <a:pPr algn="l"/>
                      <a:r>
                        <a:rPr lang="en-US" sz="2000" dirty="0" smtClean="0">
                          <a:solidFill>
                            <a:srgbClr val="000000"/>
                          </a:solidFill>
                        </a:rPr>
                        <a:t>23 </a:t>
                      </a:r>
                      <a:r>
                        <a:rPr lang="en-US" sz="900" b="1" dirty="0" smtClean="0">
                          <a:solidFill>
                            <a:srgbClr val="0000FF"/>
                          </a:solidFill>
                        </a:rPr>
                        <a:t>(1005-438)</a:t>
                      </a:r>
                      <a:endParaRPr lang="en-US" sz="2000" dirty="0" smtClean="0">
                        <a:solidFill>
                          <a:srgbClr val="000000"/>
                        </a:solidFill>
                      </a:endParaRPr>
                    </a:p>
                    <a:p>
                      <a:pPr algn="l"/>
                      <a:r>
                        <a:rPr lang="en-US" sz="1100" dirty="0" smtClean="0">
                          <a:solidFill>
                            <a:srgbClr val="000000"/>
                          </a:solidFill>
                        </a:rPr>
                        <a:t>2 pm-12:30 am</a:t>
                      </a:r>
                    </a:p>
                    <a:p>
                      <a:pPr algn="l"/>
                      <a:r>
                        <a:rPr lang="en-US" sz="1200" dirty="0" smtClean="0">
                          <a:solidFill>
                            <a:srgbClr val="000000"/>
                          </a:solidFill>
                        </a:rPr>
                        <a:t>Type 2</a:t>
                      </a:r>
                    </a:p>
                    <a:p>
                      <a:pPr algn="l"/>
                      <a:r>
                        <a:rPr lang="en-US" sz="1200" dirty="0" smtClean="0">
                          <a:solidFill>
                            <a:srgbClr val="000000"/>
                          </a:solidFill>
                        </a:rPr>
                        <a:t>Series 5</a:t>
                      </a:r>
                      <a:endParaRPr lang="en-US" sz="1200" dirty="0">
                        <a:solidFill>
                          <a:srgbClr val="000000"/>
                        </a:solidFill>
                      </a:endParaRPr>
                    </a:p>
                  </a:txBody>
                  <a:tcPr/>
                </a:tc>
                <a:tc>
                  <a:txBody>
                    <a:bodyPr/>
                    <a:lstStyle/>
                    <a:p>
                      <a:pPr algn="l"/>
                      <a:r>
                        <a:rPr lang="en-US" sz="2000" dirty="0" smtClean="0">
                          <a:solidFill>
                            <a:srgbClr val="000000"/>
                          </a:solidFill>
                        </a:rPr>
                        <a:t>24 </a:t>
                      </a:r>
                      <a:r>
                        <a:rPr lang="en-US" sz="900" b="1" dirty="0" smtClean="0">
                          <a:solidFill>
                            <a:srgbClr val="0000FF"/>
                          </a:solidFill>
                        </a:rPr>
                        <a:t>(649-442)</a:t>
                      </a:r>
                      <a:endParaRPr lang="en-US" sz="2000" dirty="0" smtClean="0">
                        <a:solidFill>
                          <a:srgbClr val="000000"/>
                        </a:solidFill>
                      </a:endParaRPr>
                    </a:p>
                    <a:p>
                      <a:pPr algn="l"/>
                      <a:r>
                        <a:rPr lang="en-US" sz="1200" dirty="0" smtClean="0">
                          <a:solidFill>
                            <a:srgbClr val="000000"/>
                          </a:solidFill>
                        </a:rPr>
                        <a:t>4 pm-2 am</a:t>
                      </a:r>
                    </a:p>
                    <a:p>
                      <a:pPr algn="l"/>
                      <a:r>
                        <a:rPr lang="en-US" sz="1200" dirty="0" smtClean="0">
                          <a:solidFill>
                            <a:srgbClr val="000000"/>
                          </a:solidFill>
                        </a:rPr>
                        <a:t>Type 2</a:t>
                      </a:r>
                    </a:p>
                    <a:p>
                      <a:pPr algn="l"/>
                      <a:r>
                        <a:rPr lang="en-US" sz="1200" dirty="0" smtClean="0">
                          <a:solidFill>
                            <a:srgbClr val="000000"/>
                          </a:solidFill>
                        </a:rPr>
                        <a:t>Series 6</a:t>
                      </a:r>
                      <a:endParaRPr lang="en-US" sz="1200" dirty="0">
                        <a:solidFill>
                          <a:srgbClr val="000000"/>
                        </a:solidFill>
                      </a:endParaRPr>
                    </a:p>
                  </a:txBody>
                  <a:tcPr/>
                </a:tc>
                <a:tc>
                  <a:txBody>
                    <a:bodyPr/>
                    <a:lstStyle/>
                    <a:p>
                      <a:pPr algn="l"/>
                      <a:r>
                        <a:rPr lang="en-US" sz="2000" dirty="0" smtClean="0">
                          <a:solidFill>
                            <a:srgbClr val="000000"/>
                          </a:solidFill>
                        </a:rPr>
                        <a:t>25</a:t>
                      </a:r>
                      <a:r>
                        <a:rPr lang="en-US" sz="1200" baseline="0" dirty="0" smtClean="0">
                          <a:solidFill>
                            <a:srgbClr val="000000"/>
                          </a:solidFill>
                        </a:rPr>
                        <a:t>  (Mandatory</a:t>
                      </a:r>
                    </a:p>
                    <a:p>
                      <a:pPr algn="l"/>
                      <a:r>
                        <a:rPr lang="en-US" sz="1200" baseline="0" dirty="0" smtClean="0">
                          <a:solidFill>
                            <a:srgbClr val="000000"/>
                          </a:solidFill>
                        </a:rPr>
                        <a:t> 24 hours off)  &amp; No Covered Service for Calendar day</a:t>
                      </a:r>
                    </a:p>
                    <a:p>
                      <a:pPr algn="l"/>
                      <a:r>
                        <a:rPr lang="en-US" sz="1200" baseline="0" dirty="0" smtClean="0">
                          <a:solidFill>
                            <a:srgbClr val="000000"/>
                          </a:solidFill>
                        </a:rPr>
                        <a:t>Series 7</a:t>
                      </a:r>
                      <a:endParaRPr lang="en-US" sz="1200" dirty="0" smtClean="0">
                        <a:solidFill>
                          <a:srgbClr val="000000"/>
                        </a:solidFill>
                      </a:endParaRPr>
                    </a:p>
                  </a:txBody>
                  <a:tcPr>
                    <a:solidFill>
                      <a:schemeClr val="accent2">
                        <a:lumMod val="40000"/>
                        <a:lumOff val="60000"/>
                      </a:schemeClr>
                    </a:solidFill>
                  </a:tcPr>
                </a:tc>
                <a:tc>
                  <a:txBody>
                    <a:bodyPr/>
                    <a:lstStyle/>
                    <a:p>
                      <a:pPr algn="l"/>
                      <a:r>
                        <a:rPr lang="en-US" sz="2000" dirty="0" smtClean="0">
                          <a:solidFill>
                            <a:srgbClr val="000000"/>
                          </a:solidFill>
                        </a:rPr>
                        <a:t>26 </a:t>
                      </a:r>
                      <a:r>
                        <a:rPr lang="en-US" sz="900" b="1" dirty="0" smtClean="0">
                          <a:solidFill>
                            <a:srgbClr val="0000FF"/>
                          </a:solidFill>
                        </a:rPr>
                        <a:t>(1204-420)</a:t>
                      </a:r>
                      <a:endParaRPr lang="en-US" sz="2000" dirty="0" smtClean="0">
                        <a:solidFill>
                          <a:srgbClr val="000000"/>
                        </a:solidFill>
                      </a:endParaRPr>
                    </a:p>
                    <a:p>
                      <a:pPr algn="l"/>
                      <a:r>
                        <a:rPr lang="en-US" sz="1200" dirty="0" smtClean="0">
                          <a:solidFill>
                            <a:srgbClr val="000000"/>
                          </a:solidFill>
                        </a:rPr>
                        <a:t>4</a:t>
                      </a:r>
                      <a:r>
                        <a:rPr lang="en-US" sz="1200" baseline="0" dirty="0" smtClean="0">
                          <a:solidFill>
                            <a:srgbClr val="000000"/>
                          </a:solidFill>
                        </a:rPr>
                        <a:t> am- 2-pm</a:t>
                      </a:r>
                    </a:p>
                    <a:p>
                      <a:pPr algn="l"/>
                      <a:r>
                        <a:rPr lang="en-US" sz="1200" dirty="0" smtClean="0">
                          <a:solidFill>
                            <a:srgbClr val="000000"/>
                          </a:solidFill>
                        </a:rPr>
                        <a:t>Type 1</a:t>
                      </a:r>
                    </a:p>
                    <a:p>
                      <a:pPr algn="l"/>
                      <a:r>
                        <a:rPr lang="en-US" sz="1200" dirty="0" smtClean="0">
                          <a:solidFill>
                            <a:srgbClr val="000000"/>
                          </a:solidFill>
                        </a:rPr>
                        <a:t>Series</a:t>
                      </a:r>
                      <a:r>
                        <a:rPr lang="en-US" sz="1200" baseline="0" dirty="0" smtClean="0">
                          <a:solidFill>
                            <a:srgbClr val="000000"/>
                          </a:solidFill>
                        </a:rPr>
                        <a:t> 8</a:t>
                      </a:r>
                      <a:endParaRPr lang="en-US" sz="1200" dirty="0">
                        <a:solidFill>
                          <a:srgbClr val="000000"/>
                        </a:solidFill>
                      </a:endParaRPr>
                    </a:p>
                  </a:txBody>
                  <a:tcPr/>
                </a:tc>
                <a:tc>
                  <a:txBody>
                    <a:bodyPr/>
                    <a:lstStyle/>
                    <a:p>
                      <a:pPr algn="l"/>
                      <a:r>
                        <a:rPr lang="en-US" sz="2000" dirty="0" smtClean="0">
                          <a:solidFill>
                            <a:srgbClr val="000000"/>
                          </a:solidFill>
                        </a:rPr>
                        <a:t>27</a:t>
                      </a:r>
                    </a:p>
                    <a:p>
                      <a:pPr algn="l"/>
                      <a:r>
                        <a:rPr lang="en-US" sz="1200" dirty="0" smtClean="0">
                          <a:solidFill>
                            <a:srgbClr val="000000"/>
                          </a:solidFill>
                        </a:rPr>
                        <a:t>9</a:t>
                      </a:r>
                      <a:r>
                        <a:rPr lang="en-US" sz="1200" baseline="0" dirty="0" smtClean="0">
                          <a:solidFill>
                            <a:srgbClr val="000000"/>
                          </a:solidFill>
                        </a:rPr>
                        <a:t> am-3 pm</a:t>
                      </a:r>
                    </a:p>
                    <a:p>
                      <a:pPr algn="l"/>
                      <a:r>
                        <a:rPr lang="en-US" sz="1200" dirty="0" smtClean="0">
                          <a:solidFill>
                            <a:srgbClr val="000000"/>
                          </a:solidFill>
                        </a:rPr>
                        <a:t>Flagging</a:t>
                      </a:r>
                    </a:p>
                    <a:p>
                      <a:pPr algn="l"/>
                      <a:r>
                        <a:rPr lang="en-US" sz="1200" dirty="0" smtClean="0">
                          <a:solidFill>
                            <a:srgbClr val="000000"/>
                          </a:solidFill>
                        </a:rPr>
                        <a:t>No Covered Service</a:t>
                      </a:r>
                    </a:p>
                    <a:p>
                      <a:pPr algn="l"/>
                      <a:r>
                        <a:rPr lang="en-US" sz="1200" dirty="0" smtClean="0">
                          <a:solidFill>
                            <a:srgbClr val="000000"/>
                          </a:solidFill>
                        </a:rPr>
                        <a:t>Series 9</a:t>
                      </a:r>
                      <a:endParaRPr lang="en-US" sz="1200" dirty="0">
                        <a:solidFill>
                          <a:srgbClr val="000000"/>
                        </a:solidFill>
                      </a:endParaRPr>
                    </a:p>
                  </a:txBody>
                  <a:tcPr>
                    <a:gradFill flip="none" rotWithShape="1">
                      <a:gsLst>
                        <a:gs pos="0">
                          <a:srgbClr val="FF6699">
                            <a:tint val="66000"/>
                            <a:satMod val="160000"/>
                          </a:srgbClr>
                        </a:gs>
                        <a:gs pos="50000">
                          <a:srgbClr val="FF6699">
                            <a:tint val="44500"/>
                            <a:satMod val="160000"/>
                          </a:srgbClr>
                        </a:gs>
                        <a:gs pos="100000">
                          <a:srgbClr val="FF6699">
                            <a:tint val="23500"/>
                            <a:satMod val="160000"/>
                          </a:srgbClr>
                        </a:gs>
                      </a:gsLst>
                      <a:path path="circle">
                        <a:fillToRect l="50000" t="50000" r="50000" b="50000"/>
                      </a:path>
                      <a:tileRect/>
                    </a:gradFill>
                  </a:tcPr>
                </a:tc>
                <a:tc>
                  <a:txBody>
                    <a:bodyPr/>
                    <a:lstStyle/>
                    <a:p>
                      <a:pPr algn="l"/>
                      <a:r>
                        <a:rPr lang="en-US" sz="2000" dirty="0" smtClean="0">
                          <a:solidFill>
                            <a:srgbClr val="000000"/>
                          </a:solidFill>
                        </a:rPr>
                        <a:t>28</a:t>
                      </a:r>
                    </a:p>
                    <a:p>
                      <a:pPr algn="l"/>
                      <a:r>
                        <a:rPr lang="en-US" sz="1200" dirty="0" smtClean="0">
                          <a:solidFill>
                            <a:srgbClr val="000000"/>
                          </a:solidFill>
                        </a:rPr>
                        <a:t>9 am- 3 pm</a:t>
                      </a:r>
                    </a:p>
                    <a:p>
                      <a:pPr algn="l"/>
                      <a:r>
                        <a:rPr lang="en-US" sz="1200" dirty="0" smtClean="0">
                          <a:solidFill>
                            <a:srgbClr val="000000"/>
                          </a:solidFill>
                        </a:rPr>
                        <a:t>Flagging</a:t>
                      </a:r>
                    </a:p>
                    <a:p>
                      <a:pPr algn="l"/>
                      <a:r>
                        <a:rPr lang="en-US" sz="1200" dirty="0" smtClean="0">
                          <a:solidFill>
                            <a:srgbClr val="000000"/>
                          </a:solidFill>
                        </a:rPr>
                        <a:t>No Covered Service</a:t>
                      </a:r>
                    </a:p>
                    <a:p>
                      <a:pPr algn="l"/>
                      <a:endParaRPr lang="en-US" sz="1200" dirty="0">
                        <a:solidFill>
                          <a:srgbClr val="000000"/>
                        </a:solidFill>
                      </a:endParaRPr>
                    </a:p>
                  </a:txBody>
                  <a:tcPr>
                    <a:gradFill flip="none" rotWithShape="1">
                      <a:gsLst>
                        <a:gs pos="0">
                          <a:srgbClr val="FF6699">
                            <a:tint val="66000"/>
                            <a:satMod val="160000"/>
                          </a:srgbClr>
                        </a:gs>
                        <a:gs pos="50000">
                          <a:srgbClr val="FF6699">
                            <a:tint val="44500"/>
                            <a:satMod val="160000"/>
                          </a:srgbClr>
                        </a:gs>
                        <a:gs pos="100000">
                          <a:srgbClr val="FF6699">
                            <a:tint val="23500"/>
                            <a:satMod val="160000"/>
                          </a:srgbClr>
                        </a:gs>
                      </a:gsLst>
                      <a:path path="circle">
                        <a:fillToRect l="50000" t="50000" r="50000" b="50000"/>
                      </a:path>
                      <a:tileRect/>
                    </a:gradFill>
                  </a:tcPr>
                </a:tc>
              </a:tr>
              <a:tr h="1141886">
                <a:tc>
                  <a:txBody>
                    <a:bodyPr/>
                    <a:lstStyle/>
                    <a:p>
                      <a:pPr algn="l"/>
                      <a:r>
                        <a:rPr lang="en-US" sz="2000" dirty="0" smtClean="0">
                          <a:solidFill>
                            <a:srgbClr val="000000"/>
                          </a:solidFill>
                        </a:rPr>
                        <a:t>29 </a:t>
                      </a:r>
                      <a:r>
                        <a:rPr lang="en-US" sz="900" b="1" dirty="0" smtClean="0">
                          <a:solidFill>
                            <a:srgbClr val="0000FF"/>
                          </a:solidFill>
                        </a:rPr>
                        <a:t>(649-442)</a:t>
                      </a:r>
                      <a:endParaRPr lang="en-US" sz="2000" dirty="0" smtClean="0">
                        <a:solidFill>
                          <a:srgbClr val="000000"/>
                        </a:solidFill>
                      </a:endParaRPr>
                    </a:p>
                    <a:p>
                      <a:pPr algn="l"/>
                      <a:r>
                        <a:rPr lang="en-US" sz="1200" dirty="0" smtClean="0">
                          <a:solidFill>
                            <a:srgbClr val="000000"/>
                          </a:solidFill>
                        </a:rPr>
                        <a:t>4 am-1 pm</a:t>
                      </a:r>
                    </a:p>
                    <a:p>
                      <a:pPr algn="l"/>
                      <a:r>
                        <a:rPr lang="en-US" sz="1200" dirty="0" smtClean="0">
                          <a:solidFill>
                            <a:srgbClr val="000000"/>
                          </a:solidFill>
                        </a:rPr>
                        <a:t>Type 1</a:t>
                      </a:r>
                    </a:p>
                    <a:p>
                      <a:pPr algn="l"/>
                      <a:r>
                        <a:rPr lang="en-US" sz="1200" dirty="0" smtClean="0">
                          <a:solidFill>
                            <a:srgbClr val="000000"/>
                          </a:solidFill>
                        </a:rPr>
                        <a:t>Series 1</a:t>
                      </a:r>
                      <a:endParaRPr lang="en-US" sz="1200" dirty="0">
                        <a:solidFill>
                          <a:srgbClr val="000000"/>
                        </a:solidFill>
                      </a:endParaRPr>
                    </a:p>
                  </a:txBody>
                  <a:tcPr/>
                </a:tc>
                <a:tc>
                  <a:txBody>
                    <a:bodyPr/>
                    <a:lstStyle/>
                    <a:p>
                      <a:pPr algn="l"/>
                      <a:r>
                        <a:rPr lang="en-US" sz="2000" dirty="0" smtClean="0">
                          <a:solidFill>
                            <a:srgbClr val="000000"/>
                          </a:solidFill>
                        </a:rPr>
                        <a:t>30 </a:t>
                      </a:r>
                      <a:r>
                        <a:rPr lang="en-US" sz="900" b="1" dirty="0" smtClean="0">
                          <a:solidFill>
                            <a:srgbClr val="0000FF"/>
                          </a:solidFill>
                        </a:rPr>
                        <a:t>(871-1270)</a:t>
                      </a:r>
                      <a:r>
                        <a:rPr lang="en-US" sz="2000" dirty="0" smtClean="0">
                          <a:solidFill>
                            <a:srgbClr val="000000"/>
                          </a:solidFill>
                        </a:rPr>
                        <a:t> </a:t>
                      </a:r>
                    </a:p>
                    <a:p>
                      <a:pPr algn="l"/>
                      <a:r>
                        <a:rPr lang="en-US" sz="1200" dirty="0" smtClean="0">
                          <a:solidFill>
                            <a:srgbClr val="000000"/>
                          </a:solidFill>
                        </a:rPr>
                        <a:t>5 am-3 pm</a:t>
                      </a:r>
                    </a:p>
                    <a:p>
                      <a:pPr algn="l"/>
                      <a:r>
                        <a:rPr lang="en-US" sz="1200" dirty="0" smtClean="0">
                          <a:solidFill>
                            <a:srgbClr val="000000"/>
                          </a:solidFill>
                        </a:rPr>
                        <a:t>Type 1</a:t>
                      </a:r>
                    </a:p>
                    <a:p>
                      <a:pPr algn="l"/>
                      <a:r>
                        <a:rPr lang="en-US" sz="1200" dirty="0" smtClean="0">
                          <a:solidFill>
                            <a:srgbClr val="000000"/>
                          </a:solidFill>
                        </a:rPr>
                        <a:t>Series 2</a:t>
                      </a:r>
                      <a:endParaRPr lang="en-US" sz="1200" dirty="0">
                        <a:solidFill>
                          <a:srgbClr val="000000"/>
                        </a:solidFill>
                      </a:endParaRPr>
                    </a:p>
                  </a:txBody>
                  <a:tcPr/>
                </a:tc>
                <a:tc>
                  <a:txBody>
                    <a:bodyPr/>
                    <a:lstStyle/>
                    <a:p>
                      <a:pPr algn="l"/>
                      <a:endParaRPr lang="en-US" sz="2000" dirty="0">
                        <a:solidFill>
                          <a:srgbClr val="000000"/>
                        </a:solidFill>
                      </a:endParaRP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l"/>
                      <a:endParaRPr lang="en-US" sz="2000" dirty="0">
                        <a:solidFill>
                          <a:srgbClr val="000000"/>
                        </a:solidFill>
                      </a:endParaRP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l"/>
                      <a:endParaRPr lang="en-US" sz="2000" dirty="0">
                        <a:solidFill>
                          <a:srgbClr val="000000"/>
                        </a:solidFill>
                      </a:endParaRP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l"/>
                      <a:endParaRPr lang="en-US" sz="2000" dirty="0">
                        <a:solidFill>
                          <a:srgbClr val="000000"/>
                        </a:solidFill>
                      </a:endParaRP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c>
                  <a:txBody>
                    <a:bodyPr/>
                    <a:lstStyle/>
                    <a:p>
                      <a:pPr algn="l"/>
                      <a:endParaRPr lang="en-US" sz="2000" dirty="0">
                        <a:solidFill>
                          <a:srgbClr val="000000"/>
                        </a:solidFill>
                      </a:endParaRPr>
                    </a:p>
                  </a:txBody>
                  <a:tc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tcPr>
                </a:tc>
              </a:tr>
            </a:tbl>
          </a:graphicData>
        </a:graphic>
      </p:graphicFrame>
      <p:sp>
        <p:nvSpPr>
          <p:cNvPr id="85052" name="TextBox 4"/>
          <p:cNvSpPr txBox="1">
            <a:spLocks noChangeArrowheads="1"/>
          </p:cNvSpPr>
          <p:nvPr/>
        </p:nvSpPr>
        <p:spPr bwMode="auto">
          <a:xfrm>
            <a:off x="2667000" y="0"/>
            <a:ext cx="3810000" cy="707886"/>
          </a:xfrm>
          <a:prstGeom prst="rect">
            <a:avLst/>
          </a:prstGeom>
          <a:gradFill rotWithShape="1">
            <a:gsLst>
              <a:gs pos="0">
                <a:srgbClr val="B196D2"/>
              </a:gs>
              <a:gs pos="50000">
                <a:srgbClr val="CFC0E2"/>
              </a:gs>
              <a:gs pos="100000">
                <a:srgbClr val="E7E1F0"/>
              </a:gs>
            </a:gsLst>
            <a:lin ang="2700000" scaled="1"/>
          </a:gradFill>
          <a:ln w="38100">
            <a:solidFill>
              <a:schemeClr val="accent1"/>
            </a:solidFill>
            <a:miter lim="800000"/>
            <a:headEnd/>
            <a:tailEnd/>
          </a:ln>
        </p:spPr>
        <p:txBody>
          <a:bodyPr>
            <a:spAutoFit/>
          </a:bodyPr>
          <a:lstStyle/>
          <a:p>
            <a:pPr algn="ctr"/>
            <a:r>
              <a:rPr lang="en-US" sz="4000" dirty="0">
                <a:solidFill>
                  <a:srgbClr val="000000"/>
                </a:solidFill>
              </a:rPr>
              <a:t>APRIL 2012</a:t>
            </a:r>
          </a:p>
        </p:txBody>
      </p:sp>
      <p:sp>
        <p:nvSpPr>
          <p:cNvPr id="85053" name="TextBox 6"/>
          <p:cNvSpPr txBox="1">
            <a:spLocks noChangeArrowheads="1"/>
          </p:cNvSpPr>
          <p:nvPr/>
        </p:nvSpPr>
        <p:spPr bwMode="auto">
          <a:xfrm>
            <a:off x="3048000" y="5791200"/>
            <a:ext cx="2133600" cy="861774"/>
          </a:xfrm>
          <a:prstGeom prst="rect">
            <a:avLst/>
          </a:prstGeom>
          <a:gradFill rotWithShape="1">
            <a:gsLst>
              <a:gs pos="0">
                <a:srgbClr val="B196D2"/>
              </a:gs>
              <a:gs pos="50000">
                <a:srgbClr val="CFC0E2"/>
              </a:gs>
              <a:gs pos="100000">
                <a:srgbClr val="E7E1F0"/>
              </a:gs>
            </a:gsLst>
            <a:lin ang="13500000" scaled="1"/>
          </a:gradFill>
          <a:ln w="9525">
            <a:noFill/>
            <a:miter lim="800000"/>
            <a:headEnd/>
            <a:tailEnd/>
          </a:ln>
        </p:spPr>
        <p:txBody>
          <a:bodyPr wrap="square">
            <a:spAutoFit/>
          </a:bodyPr>
          <a:lstStyle/>
          <a:p>
            <a:r>
              <a:rPr lang="en-US" sz="1200" b="1" dirty="0">
                <a:solidFill>
                  <a:srgbClr val="000000"/>
                </a:solidFill>
              </a:rPr>
              <a:t>Deadhead to and from assignment on April 30 time deadheading is </a:t>
            </a:r>
          </a:p>
          <a:p>
            <a:r>
              <a:rPr lang="en-US" sz="1400" b="1" i="1" u="sng" dirty="0">
                <a:solidFill>
                  <a:srgbClr val="000000"/>
                </a:solidFill>
              </a:rPr>
              <a:t>1 hour and 30 min.</a:t>
            </a:r>
          </a:p>
        </p:txBody>
      </p:sp>
      <p:sp>
        <p:nvSpPr>
          <p:cNvPr id="8" name="Left-Right Arrow 7"/>
          <p:cNvSpPr/>
          <p:nvPr/>
        </p:nvSpPr>
        <p:spPr>
          <a:xfrm>
            <a:off x="2209800" y="6324600"/>
            <a:ext cx="7620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055" name="TextBox 8"/>
          <p:cNvSpPr txBox="1">
            <a:spLocks noChangeArrowheads="1"/>
          </p:cNvSpPr>
          <p:nvPr/>
        </p:nvSpPr>
        <p:spPr bwMode="auto">
          <a:xfrm>
            <a:off x="5257800" y="5715000"/>
            <a:ext cx="3657600" cy="984885"/>
          </a:xfrm>
          <a:prstGeom prst="rect">
            <a:avLst/>
          </a:prstGeom>
          <a:noFill/>
          <a:ln w="28575">
            <a:solidFill>
              <a:schemeClr val="accent1"/>
            </a:solidFill>
            <a:miter lim="800000"/>
            <a:headEnd/>
            <a:tailEnd/>
          </a:ln>
        </p:spPr>
        <p:txBody>
          <a:bodyPr wrap="square">
            <a:spAutoFit/>
          </a:bodyPr>
          <a:lstStyle/>
          <a:p>
            <a:r>
              <a:rPr lang="en-US" sz="1400" b="1" dirty="0">
                <a:solidFill>
                  <a:srgbClr val="000000"/>
                </a:solidFill>
              </a:rPr>
              <a:t>All Job Assignments will be identified as </a:t>
            </a:r>
            <a:r>
              <a:rPr lang="en-US" sz="1600" b="1" i="1" u="sng" dirty="0">
                <a:solidFill>
                  <a:srgbClr val="000000"/>
                </a:solidFill>
              </a:rPr>
              <a:t>HB - # for this practice exercise</a:t>
            </a:r>
            <a:r>
              <a:rPr lang="en-US" sz="1600" b="1" i="1" u="sng" dirty="0" smtClean="0">
                <a:solidFill>
                  <a:srgbClr val="000000"/>
                </a:solidFill>
              </a:rPr>
              <a:t>. </a:t>
            </a:r>
            <a:r>
              <a:rPr lang="en-US" sz="1400" b="1" i="1" u="sng" dirty="0" smtClean="0">
                <a:solidFill>
                  <a:srgbClr val="0000FF"/>
                </a:solidFill>
              </a:rPr>
              <a:t>First and Last trains are in Blue for each assignment.</a:t>
            </a:r>
            <a:endParaRPr lang="en-US" sz="1400" b="1" i="1" u="sng" dirty="0">
              <a:solidFill>
                <a:srgbClr val="0000FF"/>
              </a:solidFill>
            </a:endParaRPr>
          </a:p>
        </p:txBody>
      </p:sp>
      <p:sp>
        <p:nvSpPr>
          <p:cNvPr id="85056" name="TextBox 9"/>
          <p:cNvSpPr txBox="1">
            <a:spLocks noChangeArrowheads="1"/>
          </p:cNvSpPr>
          <p:nvPr/>
        </p:nvSpPr>
        <p:spPr bwMode="auto">
          <a:xfrm>
            <a:off x="0" y="0"/>
            <a:ext cx="2782888" cy="523220"/>
          </a:xfrm>
          <a:prstGeom prst="rect">
            <a:avLst/>
          </a:prstGeom>
          <a:noFill/>
          <a:ln w="9525">
            <a:noFill/>
            <a:miter lim="800000"/>
            <a:headEnd/>
            <a:tailEnd/>
          </a:ln>
        </p:spPr>
        <p:txBody>
          <a:bodyPr>
            <a:spAutoFit/>
          </a:bodyPr>
          <a:lstStyle/>
          <a:p>
            <a:r>
              <a:rPr lang="en-US" sz="2800" b="1">
                <a:solidFill>
                  <a:schemeClr val="bg1"/>
                </a:solidFill>
              </a:rPr>
              <a:t>Lets Practice…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609600" y="1"/>
            <a:ext cx="8534400" cy="1066800"/>
          </a:xfrm>
          <a:prstGeom prst="rect">
            <a:avLst/>
          </a:prstGeom>
          <a:solidFill>
            <a:srgbClr val="000000"/>
          </a:solidFill>
          <a:ln w="9525">
            <a:noFill/>
            <a:miter lim="800000"/>
            <a:headEnd/>
            <a:tailEnd/>
          </a:ln>
        </p:spPr>
        <p:txBody>
          <a:bodyPr anchor="ctr"/>
          <a:lstStyle/>
          <a:p>
            <a:pPr algn="ctr">
              <a:defRPr/>
            </a:pPr>
            <a:r>
              <a:rPr lang="en-US" sz="3600" i="1" kern="0" dirty="0">
                <a:solidFill>
                  <a:schemeClr val="bg1"/>
                </a:solidFill>
                <a:latin typeface="+mj-lt"/>
                <a:ea typeface="+mj-ea"/>
                <a:cs typeface="+mj-cs"/>
              </a:rPr>
              <a:t>ANSWER KEY TO PRACTICAL EXERCISE:</a:t>
            </a:r>
          </a:p>
        </p:txBody>
      </p:sp>
      <p:graphicFrame>
        <p:nvGraphicFramePr>
          <p:cNvPr id="27650" name="Object 3"/>
          <p:cNvGraphicFramePr>
            <a:graphicFrameLocks noChangeAspect="1"/>
          </p:cNvGraphicFramePr>
          <p:nvPr/>
        </p:nvGraphicFramePr>
        <p:xfrm>
          <a:off x="153990" y="1146176"/>
          <a:ext cx="8402637" cy="5711825"/>
        </p:xfrm>
        <a:graphic>
          <a:graphicData uri="http://schemas.openxmlformats.org/presentationml/2006/ole">
            <p:oleObj spid="_x0000_s27650" name="Document" r:id="rId3" imgW="9672980" imgH="7419620" progId="Word.Document.8">
              <p:embed/>
            </p:oleObj>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762000" y="0"/>
            <a:ext cx="8534400" cy="1066800"/>
          </a:xfrm>
          <a:prstGeom prst="rect">
            <a:avLst/>
          </a:prstGeom>
          <a:solidFill>
            <a:srgbClr val="000000"/>
          </a:solidFill>
          <a:ln w="9525">
            <a:noFill/>
            <a:miter lim="800000"/>
            <a:headEnd/>
            <a:tailEnd/>
          </a:ln>
        </p:spPr>
        <p:txBody>
          <a:bodyPr anchor="ctr"/>
          <a:lstStyle/>
          <a:p>
            <a:pPr algn="ctr">
              <a:defRPr/>
            </a:pPr>
            <a:r>
              <a:rPr lang="en-US" sz="3600" i="1" kern="0" dirty="0">
                <a:solidFill>
                  <a:schemeClr val="bg1"/>
                </a:solidFill>
                <a:latin typeface="+mj-lt"/>
                <a:ea typeface="+mj-ea"/>
                <a:cs typeface="+mj-cs"/>
              </a:rPr>
              <a:t>ANSWER KEY TO PRACTICAL EXERCISE:</a:t>
            </a:r>
          </a:p>
        </p:txBody>
      </p:sp>
      <p:graphicFrame>
        <p:nvGraphicFramePr>
          <p:cNvPr id="28674" name="Object 3"/>
          <p:cNvGraphicFramePr>
            <a:graphicFrameLocks noChangeAspect="1"/>
          </p:cNvGraphicFramePr>
          <p:nvPr/>
        </p:nvGraphicFramePr>
        <p:xfrm>
          <a:off x="153988" y="1146176"/>
          <a:ext cx="8609012" cy="5635625"/>
        </p:xfrm>
        <a:graphic>
          <a:graphicData uri="http://schemas.openxmlformats.org/presentationml/2006/ole">
            <p:oleObj spid="_x0000_s28674" name="Document" r:id="rId3" imgW="9672980" imgH="7435493" progId="Word.Document.8">
              <p:embed/>
            </p:oleObj>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609600" y="1"/>
            <a:ext cx="8534400" cy="1066800"/>
          </a:xfrm>
          <a:prstGeom prst="rect">
            <a:avLst/>
          </a:prstGeom>
          <a:solidFill>
            <a:srgbClr val="000000"/>
          </a:solidFill>
          <a:ln w="9525">
            <a:noFill/>
            <a:miter lim="800000"/>
            <a:headEnd/>
            <a:tailEnd/>
          </a:ln>
        </p:spPr>
        <p:txBody>
          <a:bodyPr anchor="ctr"/>
          <a:lstStyle/>
          <a:p>
            <a:pPr algn="ctr">
              <a:defRPr/>
            </a:pPr>
            <a:r>
              <a:rPr lang="en-US" sz="3600" i="1" kern="0" dirty="0">
                <a:solidFill>
                  <a:schemeClr val="bg1"/>
                </a:solidFill>
                <a:latin typeface="+mj-lt"/>
                <a:ea typeface="+mj-ea"/>
                <a:cs typeface="+mj-cs"/>
              </a:rPr>
              <a:t>ANSWER KEY TO PRACTICAL EXERCISE:</a:t>
            </a:r>
          </a:p>
        </p:txBody>
      </p:sp>
      <p:graphicFrame>
        <p:nvGraphicFramePr>
          <p:cNvPr id="29698" name="Object 3"/>
          <p:cNvGraphicFramePr>
            <a:graphicFrameLocks noChangeAspect="1"/>
          </p:cNvGraphicFramePr>
          <p:nvPr/>
        </p:nvGraphicFramePr>
        <p:xfrm>
          <a:off x="231777" y="1146176"/>
          <a:ext cx="8450263" cy="5711825"/>
        </p:xfrm>
        <a:graphic>
          <a:graphicData uri="http://schemas.openxmlformats.org/presentationml/2006/ole">
            <p:oleObj spid="_x0000_s29698" name="Document" r:id="rId4" imgW="9726607" imgH="7246097" progId="Word.Document.8">
              <p:embed/>
            </p:oleObj>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609600" y="0"/>
            <a:ext cx="8534400" cy="1066800"/>
          </a:xfrm>
          <a:prstGeom prst="rect">
            <a:avLst/>
          </a:prstGeom>
          <a:solidFill>
            <a:srgbClr val="000000"/>
          </a:solidFill>
          <a:ln w="9525">
            <a:noFill/>
            <a:miter lim="800000"/>
            <a:headEnd/>
            <a:tailEnd/>
          </a:ln>
        </p:spPr>
        <p:txBody>
          <a:bodyPr anchor="ctr"/>
          <a:lstStyle/>
          <a:p>
            <a:pPr algn="ctr">
              <a:defRPr/>
            </a:pPr>
            <a:r>
              <a:rPr lang="en-US" sz="3600" i="1" kern="0" dirty="0">
                <a:solidFill>
                  <a:schemeClr val="bg1"/>
                </a:solidFill>
                <a:latin typeface="+mj-lt"/>
                <a:ea typeface="+mj-ea"/>
                <a:cs typeface="+mj-cs"/>
              </a:rPr>
              <a:t>ANSWER KEY TO PRACTICAL EXERCISE:</a:t>
            </a:r>
          </a:p>
        </p:txBody>
      </p:sp>
      <p:graphicFrame>
        <p:nvGraphicFramePr>
          <p:cNvPr id="30722" name="Object 3"/>
          <p:cNvGraphicFramePr>
            <a:graphicFrameLocks noChangeAspect="1"/>
          </p:cNvGraphicFramePr>
          <p:nvPr/>
        </p:nvGraphicFramePr>
        <p:xfrm>
          <a:off x="155577" y="1143000"/>
          <a:ext cx="8334375" cy="5715000"/>
        </p:xfrm>
        <a:graphic>
          <a:graphicData uri="http://schemas.openxmlformats.org/presentationml/2006/ole">
            <p:oleObj spid="_x0000_s30722" name="Document" r:id="rId3" imgW="9672980" imgH="7483112" progId="Word.Document.8">
              <p:embed/>
            </p:oleObj>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white">
          <a:xfrm>
            <a:off x="609600" y="1"/>
            <a:ext cx="8534400" cy="1066800"/>
          </a:xfrm>
          <a:prstGeom prst="rect">
            <a:avLst/>
          </a:prstGeom>
          <a:solidFill>
            <a:srgbClr val="000000"/>
          </a:solidFill>
          <a:ln w="9525">
            <a:noFill/>
            <a:miter lim="800000"/>
            <a:headEnd/>
            <a:tailEnd/>
          </a:ln>
        </p:spPr>
        <p:txBody>
          <a:bodyPr anchor="ctr"/>
          <a:lstStyle/>
          <a:p>
            <a:pPr algn="ctr">
              <a:defRPr/>
            </a:pPr>
            <a:r>
              <a:rPr lang="en-US" sz="3600" i="1" kern="0" dirty="0">
                <a:solidFill>
                  <a:schemeClr val="bg1"/>
                </a:solidFill>
                <a:latin typeface="+mj-lt"/>
                <a:ea typeface="+mj-ea"/>
                <a:cs typeface="+mj-cs"/>
              </a:rPr>
              <a:t>ANSWER KEY TO PRACTICAL EXERCISE:</a:t>
            </a:r>
          </a:p>
        </p:txBody>
      </p:sp>
      <p:graphicFrame>
        <p:nvGraphicFramePr>
          <p:cNvPr id="31746" name="Object 3"/>
          <p:cNvGraphicFramePr>
            <a:graphicFrameLocks noChangeAspect="1"/>
          </p:cNvGraphicFramePr>
          <p:nvPr/>
        </p:nvGraphicFramePr>
        <p:xfrm>
          <a:off x="153990" y="1146176"/>
          <a:ext cx="8402637" cy="5711825"/>
        </p:xfrm>
        <a:graphic>
          <a:graphicData uri="http://schemas.openxmlformats.org/presentationml/2006/ole">
            <p:oleObj spid="_x0000_s31746" name="Document" r:id="rId3" imgW="9672980" imgH="7467239" progId="Word.Document.8">
              <p:embed/>
            </p:oleObj>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pPr eaLnBrk="1" hangingPunct="1"/>
            <a:endParaRPr lang="en-US" smtClean="0"/>
          </a:p>
        </p:txBody>
      </p:sp>
      <p:sp>
        <p:nvSpPr>
          <p:cNvPr id="86019" name="Content Placeholder 3"/>
          <p:cNvSpPr>
            <a:spLocks noGrp="1"/>
          </p:cNvSpPr>
          <p:nvPr>
            <p:ph idx="1"/>
          </p:nvPr>
        </p:nvSpPr>
        <p:spPr>
          <a:xfrm>
            <a:off x="457200" y="2057400"/>
            <a:ext cx="8229600" cy="4340225"/>
          </a:xfrm>
        </p:spPr>
        <p:txBody>
          <a:bodyPr/>
          <a:lstStyle/>
          <a:p>
            <a:pPr algn="ctr" eaLnBrk="1" hangingPunct="1">
              <a:buFontTx/>
              <a:buNone/>
            </a:pPr>
            <a:r>
              <a:rPr lang="en-US" sz="8000" b="1" smtClean="0">
                <a:solidFill>
                  <a:srgbClr val="000000"/>
                </a:solidFill>
              </a:rPr>
              <a:t>ANY QUESTIONS?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S001136797">
  <a:themeElements>
    <a:clrScheme name="ms01_1 3">
      <a:dk1>
        <a:srgbClr val="808080"/>
      </a:dk1>
      <a:lt1>
        <a:srgbClr val="FFFFFF"/>
      </a:lt1>
      <a:dk2>
        <a:srgbClr val="FFFFFF"/>
      </a:dk2>
      <a:lt2>
        <a:srgbClr val="B2B2B2"/>
      </a:lt2>
      <a:accent1>
        <a:srgbClr val="058089"/>
      </a:accent1>
      <a:accent2>
        <a:srgbClr val="66BE0E"/>
      </a:accent2>
      <a:accent3>
        <a:srgbClr val="FFFFFF"/>
      </a:accent3>
      <a:accent4>
        <a:srgbClr val="6C6C6C"/>
      </a:accent4>
      <a:accent5>
        <a:srgbClr val="AAC0C4"/>
      </a:accent5>
      <a:accent6>
        <a:srgbClr val="5CAC0C"/>
      </a:accent6>
      <a:hlink>
        <a:srgbClr val="2CA9D0"/>
      </a:hlink>
      <a:folHlink>
        <a:srgbClr val="4841D9"/>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808080"/>
        </a:dk1>
        <a:lt1>
          <a:srgbClr val="FFFFFF"/>
        </a:lt1>
        <a:dk2>
          <a:srgbClr val="FFFFFF"/>
        </a:dk2>
        <a:lt2>
          <a:srgbClr val="B2B2B2"/>
        </a:lt2>
        <a:accent1>
          <a:srgbClr val="058089"/>
        </a:accent1>
        <a:accent2>
          <a:srgbClr val="66BE0E"/>
        </a:accent2>
        <a:accent3>
          <a:srgbClr val="FFFFFF"/>
        </a:accent3>
        <a:accent4>
          <a:srgbClr val="6C6C6C"/>
        </a:accent4>
        <a:accent5>
          <a:srgbClr val="AAC0C4"/>
        </a:accent5>
        <a:accent6>
          <a:srgbClr val="5CAC0C"/>
        </a:accent6>
        <a:hlink>
          <a:srgbClr val="2CA9D0"/>
        </a:hlink>
        <a:folHlink>
          <a:srgbClr val="4841D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OOFile" ma:contentTypeID="0x0101006025706CF4CD034688BEBAE97A2E701D020200C3831ACA17D8814887A164412888521E" ma:contentTypeVersion="7" ma:contentTypeDescription="Create a new document." ma:contentTypeScope="" ma:versionID="ed1fea5d08807278759d338940aa9e8f">
  <xsd:schema xmlns:xsd="http://www.w3.org/2001/XMLSchema" xmlns:xs="http://www.w3.org/2001/XMLSchema" xmlns:p="http://schemas.microsoft.com/office/2006/metadata/properties" xmlns:ns2="145c5697-5eb5-440b-b2f1-a8273fb59250" targetNamespace="http://schemas.microsoft.com/office/2006/metadata/properties" ma:root="true" ma:fieldsID="174e4b03d57b3d621fa064bbab783e99" ns2:_="">
    <xsd:import namespace="145c5697-5eb5-440b-b2f1-a8273fb59250"/>
    <xsd:element name="properties">
      <xsd:complexType>
        <xsd:sequence>
          <xsd:element name="documentManagement">
            <xsd:complexType>
              <xsd:all>
                <xsd:element ref="ns2:AssetId" minOccurs="0"/>
                <xsd:element ref="ns2:AuthoringAssetId" minOccurs="0"/>
                <xsd:element ref="ns2:AssetType" minOccurs="0"/>
                <xsd:element ref="ns2:Markets" minOccurs="0"/>
                <xsd:element ref="ns2:NumericAssetId" minOccurs="0"/>
                <xsd:element ref="ns2:App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c5697-5eb5-440b-b2f1-a8273fb59250" elementFormDefault="qualified">
    <xsd:import namespace="http://schemas.microsoft.com/office/2006/documentManagement/types"/>
    <xsd:import namespace="http://schemas.microsoft.com/office/infopath/2007/PartnerControls"/>
    <xsd:element name="AssetId" ma:index="8" nillable="true" ma:displayName="AssetId" ma:indexed="true" ma:internalName="AssetId" ma:readOnly="false">
      <xsd:simpleType>
        <xsd:restriction base="dms:Text"/>
      </xsd:simpleType>
    </xsd:element>
    <xsd:element name="AuthoringAssetId" ma:index="9" nillable="true" ma:displayName="AuthoringAssetId" ma:indexed="true" ma:internalName="AuthoringAssetId" ma:readOnly="false">
      <xsd:simpleType>
        <xsd:restriction base="dms:Text"/>
      </xsd:simpleType>
    </xsd:element>
    <xsd:element name="AssetType" ma:index="10" nillable="true" ma:displayName="AssetType" ma:internalName="AssetType" ma:readOnly="false">
      <xsd:simpleType>
        <xsd:restriction base="dms:Text"/>
      </xsd:simpleType>
    </xsd:element>
    <xsd:element name="Markets" ma:index="11" nillable="true" ma:displayName="Markets" ma:internalName="Markets" ma:readOnly="false">
      <xsd:simpleType>
        <xsd:restriction base="dms:Text"/>
      </xsd:simpleType>
    </xsd:element>
    <xsd:element name="NumericAssetId" ma:index="12" nillable="true" ma:displayName="NumericAssetId" ma:indexed="true" ma:internalName="NumericAssetId" ma:readOnly="false">
      <xsd:simpleType>
        <xsd:restriction base="dms:Unknown"/>
      </xsd:simpleType>
    </xsd:element>
    <xsd:element name="AppVer" ma:index="13" nillable="true" ma:displayName="AppVer" ma:internalName="AppVer"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documentManagement>
    <NumericAssetId xmlns="145c5697-5eb5-440b-b2f1-a8273fb59250" xsi:nil="true"/>
    <AssetType xmlns="145c5697-5eb5-440b-b2f1-a8273fb59250">TP</AssetType>
    <Markets xmlns="145c5697-5eb5-440b-b2f1-a8273fb59250" xsi:nil="true"/>
    <AppVer xmlns="145c5697-5eb5-440b-b2f1-a8273fb59250" xsi:nil="true"/>
    <AuthoringAssetId xmlns="145c5697-5eb5-440b-b2f1-a8273fb59250">TP001136797</AuthoringAssetId>
    <AssetId xmlns="145c5697-5eb5-440b-b2f1-a8273fb59250">TS001136797</AssetId>
  </documentManagement>
</p:properties>
</file>

<file path=customXml/itemProps1.xml><?xml version="1.0" encoding="utf-8"?>
<ds:datastoreItem xmlns:ds="http://schemas.openxmlformats.org/officeDocument/2006/customXml" ds:itemID="{BA8100EC-DD3C-437A-9481-6C2CCD4D4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c5697-5eb5-440b-b2f1-a8273fb59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13FF059-68BE-4A37-9654-9DBA5ADABADB}">
  <ds:schemaRefs>
    <ds:schemaRef ds:uri="http://schemas.microsoft.com/sharepoint/v3/contenttype/forms"/>
  </ds:schemaRefs>
</ds:datastoreItem>
</file>

<file path=customXml/itemProps3.xml><?xml version="1.0" encoding="utf-8"?>
<ds:datastoreItem xmlns:ds="http://schemas.openxmlformats.org/officeDocument/2006/customXml" ds:itemID="{77784BB7-C518-47C7-800C-98BFF68853D2}">
  <ds:schemaRefs>
    <ds:schemaRef ds:uri="http://schemas.microsoft.com/office/2006/metadata/longProperties"/>
  </ds:schemaRefs>
</ds:datastoreItem>
</file>

<file path=customXml/itemProps4.xml><?xml version="1.0" encoding="utf-8"?>
<ds:datastoreItem xmlns:ds="http://schemas.openxmlformats.org/officeDocument/2006/customXml" ds:itemID="{76DA0994-8845-4AAD-82EB-FCF46B92D38A}">
  <ds:schemaRefs>
    <ds:schemaRef ds:uri="http://schemas.microsoft.com/office/2006/metadata/properties"/>
    <ds:schemaRef ds:uri="145c5697-5eb5-440b-b2f1-a8273fb59250"/>
  </ds:schemaRefs>
</ds:datastoreItem>
</file>

<file path=docProps/app.xml><?xml version="1.0" encoding="utf-8"?>
<Properties xmlns="http://schemas.openxmlformats.org/officeDocument/2006/extended-properties" xmlns:vt="http://schemas.openxmlformats.org/officeDocument/2006/docPropsVTypes">
  <Template/>
  <TotalTime>3599</TotalTime>
  <Words>9721</Words>
  <Application>Microsoft Office PowerPoint</Application>
  <PresentationFormat>On-screen Show (4:3)</PresentationFormat>
  <Paragraphs>2119</Paragraphs>
  <Slides>96</Slides>
  <Notes>82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96</vt:i4>
      </vt:variant>
    </vt:vector>
  </HeadingPairs>
  <TitlesOfParts>
    <vt:vector size="100" baseType="lpstr">
      <vt:lpstr>TS001136797</vt:lpstr>
      <vt:lpstr>Image</vt:lpstr>
      <vt:lpstr>Document</vt:lpstr>
      <vt:lpstr>Microsoft Office Word 97 - 2003 Document</vt:lpstr>
      <vt:lpstr>49 CFR Part 228  Hours Of Service of Railroad Employees</vt:lpstr>
      <vt:lpstr>   The Hours of Service Law</vt:lpstr>
      <vt:lpstr>Slide 3</vt:lpstr>
      <vt:lpstr>Slide 4</vt:lpstr>
      <vt:lpstr>Outline</vt:lpstr>
      <vt:lpstr>    Hours of Service Regulations</vt:lpstr>
      <vt:lpstr>Train Employee:</vt:lpstr>
      <vt:lpstr>   Covered Service: </vt:lpstr>
      <vt:lpstr>The Hours of Service Regulations</vt:lpstr>
      <vt:lpstr>The Hours of Service Regulations</vt:lpstr>
      <vt:lpstr>Lets Review…</vt:lpstr>
      <vt:lpstr>Q&amp;A </vt:lpstr>
      <vt:lpstr>              Q &amp; A</vt:lpstr>
      <vt:lpstr>What does it all mean……….</vt:lpstr>
      <vt:lpstr>Lets Review…..</vt:lpstr>
      <vt:lpstr>  Recordkeeping Requirements</vt:lpstr>
      <vt:lpstr>Hours of Service Reporting Form is called the “TRO-Q”</vt:lpstr>
      <vt:lpstr>         Recordkeeping Requirements</vt:lpstr>
      <vt:lpstr>    Recordkeeping Requirements</vt:lpstr>
      <vt:lpstr>         Recordkeeping Requirements</vt:lpstr>
      <vt:lpstr>To properly fill out your TRO-Q you must first fill out:</vt:lpstr>
      <vt:lpstr>EXAMPLE </vt:lpstr>
      <vt:lpstr>Slide 23</vt:lpstr>
      <vt:lpstr>EXAMPLE </vt:lpstr>
      <vt:lpstr>Slide 25</vt:lpstr>
      <vt:lpstr>Slide 26</vt:lpstr>
      <vt:lpstr>Slide 27</vt:lpstr>
      <vt:lpstr>Slide 28</vt:lpstr>
      <vt:lpstr>Slide 29</vt:lpstr>
      <vt:lpstr>Slide 30</vt:lpstr>
      <vt:lpstr>EXAMPLE #1</vt:lpstr>
      <vt:lpstr>EXAMPLE #1 </vt:lpstr>
      <vt:lpstr>EXAMPLE #2</vt:lpstr>
      <vt:lpstr>EXAMPLE #2 </vt:lpstr>
      <vt:lpstr>Slide 35</vt:lpstr>
      <vt:lpstr>Slide 36</vt:lpstr>
      <vt:lpstr>Outline</vt:lpstr>
      <vt:lpstr>Type 1 Assignment</vt:lpstr>
      <vt:lpstr>Type 2 Assignment</vt:lpstr>
      <vt:lpstr>228.405-Limitations on Duty Hours</vt:lpstr>
      <vt:lpstr>228.405-Limitations on Duty Hours</vt:lpstr>
      <vt:lpstr>Key Phrases:</vt:lpstr>
      <vt:lpstr>         Initiating an On-Duty period</vt:lpstr>
      <vt:lpstr>Ask yourself……</vt:lpstr>
      <vt:lpstr>      Hours of service calculations</vt:lpstr>
      <vt:lpstr>        Hours of service calculations</vt:lpstr>
      <vt:lpstr>    Hours of Service calculations</vt:lpstr>
      <vt:lpstr>     Hours of service calculations</vt:lpstr>
      <vt:lpstr>Extra List Employees:</vt:lpstr>
      <vt:lpstr>Lets look at some basic examples:</vt:lpstr>
      <vt:lpstr>       Example 5 day work assignment</vt:lpstr>
      <vt:lpstr>    Example 5 day work assignment</vt:lpstr>
      <vt:lpstr>Lets look at some examples:</vt:lpstr>
      <vt:lpstr>       5 day Type 2 work assignment</vt:lpstr>
      <vt:lpstr>       5 day Type 2 work assignment</vt:lpstr>
      <vt:lpstr> Type 1-6 Days worked with  interim release: </vt:lpstr>
      <vt:lpstr>       6 day Type 1 with Interim Release:</vt:lpstr>
      <vt:lpstr>       6 day Type 1 with Interim Release:</vt:lpstr>
      <vt:lpstr>Type 2-6 days worked:</vt:lpstr>
      <vt:lpstr>        Type 2-6 days worked:</vt:lpstr>
      <vt:lpstr>        Type 2-6 days worked:</vt:lpstr>
      <vt:lpstr>        Type 2-6 days worked:</vt:lpstr>
      <vt:lpstr>Type 1-Extra list Basic Example:</vt:lpstr>
      <vt:lpstr>        Type 1-Extra List example:</vt:lpstr>
      <vt:lpstr>        Type 1-Extra List example:</vt:lpstr>
      <vt:lpstr>        Type 1-Extra List example:</vt:lpstr>
      <vt:lpstr>Extra List Employee:</vt:lpstr>
      <vt:lpstr>24 hours off  (Not a calendar day off):</vt:lpstr>
      <vt:lpstr>24 Hours off and a Calendar Day</vt:lpstr>
      <vt:lpstr>  24 Hours off and a Calendar Day</vt:lpstr>
      <vt:lpstr>  24 Hours off and a Calendar Day</vt:lpstr>
      <vt:lpstr>  24 Hours off and a Calendar Day</vt:lpstr>
      <vt:lpstr>  24 Hours off and a Calendar Day</vt:lpstr>
      <vt:lpstr>5 days worked then the employee takes  1 week of vacation</vt:lpstr>
      <vt:lpstr>Slide 75</vt:lpstr>
      <vt:lpstr>Slide 76</vt:lpstr>
      <vt:lpstr>Slide 77</vt:lpstr>
      <vt:lpstr>   Deadhead and Limbo Time:</vt:lpstr>
      <vt:lpstr>Limbo Time:</vt:lpstr>
      <vt:lpstr> Example: Deadheading to and from the job Deadheading to home terminal at end of the assignment </vt:lpstr>
      <vt:lpstr>Flagging</vt:lpstr>
      <vt:lpstr>Flagging and Training classes</vt:lpstr>
      <vt:lpstr>Flagging or Attending a training class after  working 14 consecutive days</vt:lpstr>
      <vt:lpstr>Flagging, Training Class and Deadheading</vt:lpstr>
      <vt:lpstr>Slide 85</vt:lpstr>
      <vt:lpstr>Slide 86</vt:lpstr>
      <vt:lpstr>Slide 87</vt:lpstr>
      <vt:lpstr>Lets Review…..</vt:lpstr>
      <vt:lpstr>Hours of Service by the Numbers</vt:lpstr>
      <vt:lpstr>Slide 90</vt:lpstr>
      <vt:lpstr>Slide 91</vt:lpstr>
      <vt:lpstr>Slide 92</vt:lpstr>
      <vt:lpstr>Slide 93</vt:lpstr>
      <vt:lpstr>Slide 94</vt:lpstr>
      <vt:lpstr>Slide 95</vt:lpstr>
      <vt:lpstr>Slide 96</vt:lpstr>
    </vt:vector>
  </TitlesOfParts>
  <Company>NJ Transit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49 CFR Part 228  Hours Of Service of Railroad Employees</dc:title>
  <dc:creator>cropsjh</dc:creator>
  <cp:lastModifiedBy>cropsjh</cp:lastModifiedBy>
  <cp:revision>327</cp:revision>
  <dcterms:created xsi:type="dcterms:W3CDTF">2012-02-14T17:34:51Z</dcterms:created>
  <dcterms:modified xsi:type="dcterms:W3CDTF">2012-04-13T13:48:45Z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gNumber">
    <vt:lpwstr>490681L</vt:lpwstr>
  </property>
  <property fmtid="{D5CDD505-2E9C-101B-9397-08002B2CF9AE}" pid="3" name="TPInstallLocation">
    <vt:lpwstr>{Document Themes}</vt:lpwstr>
  </property>
  <property fmtid="{D5CDD505-2E9C-101B-9397-08002B2CF9AE}" pid="4" name="PrimaryImageGen">
    <vt:lpwstr>1</vt:lpwstr>
  </property>
  <property fmtid="{D5CDD505-2E9C-101B-9397-08002B2CF9AE}" pid="5" name="display_urn:schemas-microsoft-com:office:office#APAuthor">
    <vt:lpwstr>REDMOND\cynvey</vt:lpwstr>
  </property>
  <property fmtid="{D5CDD505-2E9C-101B-9397-08002B2CF9AE}" pid="6" name="APAuthor">
    <vt:lpwstr>191</vt:lpwstr>
  </property>
  <property fmtid="{D5CDD505-2E9C-101B-9397-08002B2CF9AE}" pid="7" name="Milestone">
    <vt:lpwstr>Continuous</vt:lpwstr>
  </property>
  <property fmtid="{D5CDD505-2E9C-101B-9397-08002B2CF9AE}" pid="8" name="TPAppVersion">
    <vt:lpwstr>11</vt:lpwstr>
  </property>
  <property fmtid="{D5CDD505-2E9C-101B-9397-08002B2CF9AE}" pid="9" name="TPCommandLine">
    <vt:lpwstr>{PP} {FilePath}</vt:lpwstr>
  </property>
  <property fmtid="{D5CDD505-2E9C-101B-9397-08002B2CF9AE}" pid="10" name="IsSearchable">
    <vt:lpwstr>0</vt:lpwstr>
  </property>
  <property fmtid="{D5CDD505-2E9C-101B-9397-08002B2CF9AE}" pid="11" name="NumericId">
    <vt:lpwstr>-1.00000000000000</vt:lpwstr>
  </property>
  <property fmtid="{D5CDD505-2E9C-101B-9397-08002B2CF9AE}" pid="12" name="PublishTargets">
    <vt:lpwstr>OfficeOnline</vt:lpwstr>
  </property>
  <property fmtid="{D5CDD505-2E9C-101B-9397-08002B2CF9AE}" pid="13" name="TPLaunchHelpLinkType">
    <vt:lpwstr>Template</vt:lpwstr>
  </property>
  <property fmtid="{D5CDD505-2E9C-101B-9397-08002B2CF9AE}" pid="14" name="TPFriendlyName">
    <vt:lpwstr>Sample presentation slides (Ticking clock design)</vt:lpwstr>
  </property>
  <property fmtid="{D5CDD505-2E9C-101B-9397-08002B2CF9AE}" pid="15" name="display_urn:schemas-microsoft-com:office:office#APEditor">
    <vt:lpwstr>REDMOND\v-luannv</vt:lpwstr>
  </property>
  <property fmtid="{D5CDD505-2E9C-101B-9397-08002B2CF9AE}" pid="16" name="APEditor">
    <vt:lpwstr>92</vt:lpwstr>
  </property>
  <property fmtid="{D5CDD505-2E9C-101B-9397-08002B2CF9AE}" pid="17" name="Provider">
    <vt:lpwstr>EY001138790</vt:lpwstr>
  </property>
  <property fmtid="{D5CDD505-2E9C-101B-9397-08002B2CF9AE}" pid="18" name="SourceTitle">
    <vt:lpwstr>Sample presentation slides (Ticking clock design)</vt:lpwstr>
  </property>
  <property fmtid="{D5CDD505-2E9C-101B-9397-08002B2CF9AE}" pid="19" name="TPApplication">
    <vt:lpwstr>PowerPoint</vt:lpwstr>
  </property>
  <property fmtid="{D5CDD505-2E9C-101B-9397-08002B2CF9AE}" pid="20" name="TPLaunchHelpLink">
    <vt:lpwstr/>
  </property>
  <property fmtid="{D5CDD505-2E9C-101B-9397-08002B2CF9AE}" pid="21" name="TemplateType">
    <vt:lpwstr>Presentations</vt:lpwstr>
  </property>
  <property fmtid="{D5CDD505-2E9C-101B-9397-08002B2CF9AE}" pid="22" name="OpenTemplate">
    <vt:lpwstr>1</vt:lpwstr>
  </property>
  <property fmtid="{D5CDD505-2E9C-101B-9397-08002B2CF9AE}" pid="23" name="UACurrentWords">
    <vt:lpwstr>0</vt:lpwstr>
  </property>
  <property fmtid="{D5CDD505-2E9C-101B-9397-08002B2CF9AE}" pid="24" name="UALocRecommendation">
    <vt:lpwstr>Localize</vt:lpwstr>
  </property>
  <property fmtid="{D5CDD505-2E9C-101B-9397-08002B2CF9AE}" pid="25" name="Applications">
    <vt:lpwstr>79;#Template 12;#67;#PowerPoint - Design Templt 12;#64;#PowerPoint 2003;#65;#Microsoft Office PowerPoint 2007;#182;#Office XP;#66;#PowerPoint - Design Templt 2003</vt:lpwstr>
  </property>
  <property fmtid="{D5CDD505-2E9C-101B-9397-08002B2CF9AE}" pid="26" name="TemplateStatus">
    <vt:lpwstr>Complete</vt:lpwstr>
  </property>
  <property fmtid="{D5CDD505-2E9C-101B-9397-08002B2CF9AE}" pid="27" name="ContentTypeId">
    <vt:lpwstr>0x0101006025706CF4CD034688BEBAE97A2E701D020200C3831ACA17D8814887A164412888521E</vt:lpwstr>
  </property>
  <property fmtid="{D5CDD505-2E9C-101B-9397-08002B2CF9AE}" pid="28" name="IsDeleted">
    <vt:lpwstr>0</vt:lpwstr>
  </property>
  <property fmtid="{D5CDD505-2E9C-101B-9397-08002B2CF9AE}" pid="29" name="ShowIn">
    <vt:lpwstr>Show everywhere</vt:lpwstr>
  </property>
  <property fmtid="{D5CDD505-2E9C-101B-9397-08002B2CF9AE}" pid="30" name="UANotes">
    <vt:lpwstr>Some text on third and fifth slides does not show up in high contrast on some machines.</vt:lpwstr>
  </property>
  <property fmtid="{D5CDD505-2E9C-101B-9397-08002B2CF9AE}" pid="31" name="PublishStatusLookup">
    <vt:lpwstr>259202</vt:lpwstr>
  </property>
  <property fmtid="{D5CDD505-2E9C-101B-9397-08002B2CF9AE}" pid="32" name="TPClientViewer">
    <vt:lpwstr>Microsoft Office PowerPoint</vt:lpwstr>
  </property>
  <property fmtid="{D5CDD505-2E9C-101B-9397-08002B2CF9AE}" pid="33" name="TPComponent">
    <vt:lpwstr>PPTFiles</vt:lpwstr>
  </property>
  <property fmtid="{D5CDD505-2E9C-101B-9397-08002B2CF9AE}" pid="34" name="TPNamespace">
    <vt:lpwstr>POWERPNT</vt:lpwstr>
  </property>
  <property fmtid="{D5CDD505-2E9C-101B-9397-08002B2CF9AE}" pid="35" name="APTrustLevel">
    <vt:lpwstr>1.00000000000000</vt:lpwstr>
  </property>
  <property fmtid="{D5CDD505-2E9C-101B-9397-08002B2CF9AE}" pid="36" name="TrustLevel">
    <vt:lpwstr>Microsoft Managed Content</vt:lpwstr>
  </property>
  <property fmtid="{D5CDD505-2E9C-101B-9397-08002B2CF9AE}" pid="37" name="Content Type">
    <vt:lpwstr>OOFile</vt:lpwstr>
  </property>
</Properties>
</file>